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63" r:id="rId2"/>
    <p:sldId id="265" r:id="rId3"/>
    <p:sldId id="264" r:id="rId4"/>
    <p:sldId id="267" r:id="rId5"/>
    <p:sldId id="354" r:id="rId6"/>
    <p:sldId id="332" r:id="rId7"/>
    <p:sldId id="341" r:id="rId8"/>
    <p:sldId id="347" r:id="rId9"/>
    <p:sldId id="344" r:id="rId10"/>
    <p:sldId id="260" r:id="rId11"/>
    <p:sldId id="312" r:id="rId12"/>
    <p:sldId id="349" r:id="rId13"/>
    <p:sldId id="355" r:id="rId14"/>
    <p:sldId id="346" r:id="rId15"/>
    <p:sldId id="356" r:id="rId16"/>
    <p:sldId id="350" r:id="rId17"/>
    <p:sldId id="353" r:id="rId18"/>
    <p:sldId id="336" r:id="rId19"/>
    <p:sldId id="351" r:id="rId20"/>
    <p:sldId id="358" r:id="rId21"/>
    <p:sldId id="359" r:id="rId22"/>
    <p:sldId id="357" r:id="rId23"/>
    <p:sldId id="319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A265"/>
    <a:srgbClr val="B37A3F"/>
    <a:srgbClr val="ECD5D0"/>
    <a:srgbClr val="B6854D"/>
    <a:srgbClr val="066084"/>
    <a:srgbClr val="935F35"/>
    <a:srgbClr val="F7F3EF"/>
    <a:srgbClr val="184D65"/>
    <a:srgbClr val="F6DDC6"/>
    <a:srgbClr val="79544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9" autoAdjust="0"/>
    <p:restoredTop sz="73691" autoAdjust="0"/>
  </p:normalViewPr>
  <p:slideViewPr>
    <p:cSldViewPr snapToGrid="0" showGuides="1">
      <p:cViewPr varScale="1">
        <p:scale>
          <a:sx n="60" d="100"/>
          <a:sy n="60" d="100"/>
        </p:scale>
        <p:origin x="1603" y="58"/>
      </p:cViewPr>
      <p:guideLst>
        <p:guide orient="horz" pos="213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8E1D47-5E89-4EC1-BBDA-0F3A2B463346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2278-7E1A-447F-B183-6DF65801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429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</a:t>
            </a:r>
            <a:r>
              <a:rPr lang="en-US" altLang="ko-KR" dirty="0"/>
              <a:t>. </a:t>
            </a:r>
            <a:r>
              <a:rPr lang="ko-KR" altLang="en-US" dirty="0"/>
              <a:t>공개 </a:t>
            </a:r>
            <a:r>
              <a:rPr lang="en-US" altLang="ko-KR" dirty="0" err="1"/>
              <a:t>sw</a:t>
            </a:r>
            <a:r>
              <a:rPr lang="en-US" altLang="ko-KR" dirty="0"/>
              <a:t> </a:t>
            </a:r>
            <a:r>
              <a:rPr lang="ko-KR" altLang="en-US" dirty="0"/>
              <a:t>프로젝트 </a:t>
            </a:r>
            <a:r>
              <a:rPr lang="en-US" altLang="ko-KR" dirty="0" err="1"/>
              <a:t>Faice</a:t>
            </a:r>
            <a:r>
              <a:rPr lang="ko-KR" altLang="en-US" dirty="0"/>
              <a:t>팀의 발표를 맡은 </a:t>
            </a:r>
            <a:r>
              <a:rPr lang="ko-KR" altLang="en-US" dirty="0" err="1"/>
              <a:t>박찬혁입니다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308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985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</a:t>
            </a:r>
            <a:r>
              <a:rPr lang="en-US" altLang="ko-KR" dirty="0"/>
              <a:t>Vue.js</a:t>
            </a:r>
            <a:r>
              <a:rPr lang="ko-KR" altLang="en-US" dirty="0"/>
              <a:t>와 </a:t>
            </a:r>
            <a:r>
              <a:rPr lang="en-US" altLang="ko-KR" dirty="0"/>
              <a:t>spring </a:t>
            </a:r>
            <a:r>
              <a:rPr lang="ko-KR" altLang="en-US" dirty="0"/>
              <a:t>프레임워크를 통해 개발을 진행하였고</a:t>
            </a:r>
            <a:r>
              <a:rPr lang="en-US" altLang="ko-KR" dirty="0"/>
              <a:t>, </a:t>
            </a:r>
            <a:r>
              <a:rPr lang="ko-KR" altLang="en-US" dirty="0"/>
              <a:t>개발 방법론으로는 일정한 주기마다 검토하면서 개발하는 애자일 방법론으로 프로젝트를 진행하였습니다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381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동국대학교 학생들을 대상으로 하는 만큼 동국대학교 로고를 넣은 배경과 그에 알맞은 </a:t>
            </a:r>
            <a:r>
              <a:rPr lang="en-US" altLang="ko-KR" dirty="0"/>
              <a:t>UI</a:t>
            </a:r>
            <a:r>
              <a:rPr lang="ko-KR" altLang="en-US" dirty="0"/>
              <a:t>를 적용하였습니다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처음에 로그인을 하면 위와 같은 창에서 새롭게 관심분야를 설정하는 창으로 넘어가게 되는데요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해당 페이지와 관심분야를 저장하는 데이터베이스 테이블을 새로 추가하였습니다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위 페이지에서는 </a:t>
            </a:r>
            <a:r>
              <a:rPr lang="en-US" altLang="ko-KR" dirty="0"/>
              <a:t>csv </a:t>
            </a:r>
            <a:r>
              <a:rPr lang="ko-KR" altLang="en-US" dirty="0"/>
              <a:t>파일에서 관심분야 항목과 카테고리 목록을 </a:t>
            </a:r>
            <a:r>
              <a:rPr lang="ko-KR" altLang="en-US" dirty="0" err="1"/>
              <a:t>로드하여</a:t>
            </a:r>
            <a:r>
              <a:rPr lang="ko-KR" altLang="en-US" dirty="0"/>
              <a:t> 사용자가 관심분야를 설정하는데 도움을 주도록 하였습니다</a:t>
            </a:r>
            <a:r>
              <a:rPr lang="en-US" altLang="ko-KR" dirty="0"/>
              <a:t>. </a:t>
            </a:r>
            <a:r>
              <a:rPr lang="ko-KR" altLang="en-US" dirty="0"/>
              <a:t>그리고 제공한 </a:t>
            </a:r>
            <a:r>
              <a:rPr lang="ko-KR" altLang="en-US" dirty="0" err="1"/>
              <a:t>항목외에</a:t>
            </a:r>
            <a:r>
              <a:rPr lang="ko-KR" altLang="en-US" dirty="0"/>
              <a:t> 사용자가 원하는 입력이 따로 있다면 기타에서 입력을 할 수 있게 설정했습니다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2347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</a:t>
            </a:r>
            <a:r>
              <a:rPr lang="ko-KR" altLang="en-US" dirty="0" err="1"/>
              <a:t>설명드린</a:t>
            </a:r>
            <a:r>
              <a:rPr lang="ko-KR" altLang="en-US" dirty="0"/>
              <a:t> 관심분야 항목을 저장하는 테이블이며</a:t>
            </a:r>
            <a:r>
              <a:rPr lang="en-US" altLang="ko-KR" dirty="0"/>
              <a:t>, </a:t>
            </a:r>
            <a:r>
              <a:rPr lang="en-US" altLang="ko-KR" dirty="0" err="1"/>
              <a:t>mysql</a:t>
            </a:r>
            <a:r>
              <a:rPr lang="ko-KR" altLang="en-US" dirty="0"/>
              <a:t>에 직접적으로 저장된 모습을 보여드린 장면입니다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8146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테이블에 있는 데이터 들을 주기적으로 유사도를 계산하고 게일</a:t>
            </a:r>
            <a:r>
              <a:rPr lang="en-US" altLang="ko-KR" dirty="0"/>
              <a:t>-</a:t>
            </a:r>
            <a:r>
              <a:rPr lang="ko-KR" altLang="en-US" dirty="0" err="1"/>
              <a:t>셰플리</a:t>
            </a:r>
            <a:r>
              <a:rPr lang="ko-KR" altLang="en-US" dirty="0"/>
              <a:t> </a:t>
            </a:r>
            <a:r>
              <a:rPr lang="ko-KR" altLang="en-US" dirty="0" err="1"/>
              <a:t>매칭을</a:t>
            </a:r>
            <a:r>
              <a:rPr lang="ko-KR" altLang="en-US" dirty="0"/>
              <a:t> 진행합니다</a:t>
            </a:r>
            <a:r>
              <a:rPr lang="en-US" altLang="ko-KR" dirty="0"/>
              <a:t>. </a:t>
            </a:r>
            <a:r>
              <a:rPr lang="ko-KR" altLang="en-US" dirty="0"/>
              <a:t>매칭이 완료되면 채팅방을 생성해주고</a:t>
            </a:r>
            <a:r>
              <a:rPr lang="en-US" altLang="ko-KR" dirty="0"/>
              <a:t>, </a:t>
            </a:r>
            <a:r>
              <a:rPr lang="en-US" altLang="ko-KR" dirty="0" err="1"/>
              <a:t>Hobby_matched_list</a:t>
            </a:r>
            <a:r>
              <a:rPr lang="ko-KR" altLang="en-US" dirty="0"/>
              <a:t>로 옮깁니다</a:t>
            </a:r>
            <a:r>
              <a:rPr lang="en-US" altLang="ko-KR" dirty="0"/>
              <a:t>. </a:t>
            </a:r>
            <a:r>
              <a:rPr lang="ko-KR" altLang="en-US" dirty="0"/>
              <a:t>그리고 </a:t>
            </a:r>
            <a:r>
              <a:rPr lang="en-US" altLang="ko-KR" dirty="0" err="1"/>
              <a:t>Hobby_matching_wait</a:t>
            </a:r>
            <a:r>
              <a:rPr lang="ko-KR" altLang="en-US" dirty="0"/>
              <a:t>에 있던 유저를 제거합니다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2803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그렇게 해서 위와 같이 실제로 저희 팀원 </a:t>
            </a:r>
            <a:r>
              <a:rPr lang="en-US" altLang="ko-KR" dirty="0"/>
              <a:t>4</a:t>
            </a:r>
            <a:r>
              <a:rPr lang="ko-KR" altLang="en-US" dirty="0"/>
              <a:t>명이서 시연을 진행해보았습니다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왼쪽에 있는 위 아래 사용자끼리 같은 관심 분야를 가지고 있으며</a:t>
            </a:r>
            <a:r>
              <a:rPr lang="en-US" altLang="ko-KR" dirty="0"/>
              <a:t>, </a:t>
            </a:r>
            <a:r>
              <a:rPr lang="ko-KR" altLang="en-US" dirty="0"/>
              <a:t>오른쪽에 있는 위 아래 사용자끼리 같은 관심 분야를 가지고 있는 상황입니다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상황에서 동시에 </a:t>
            </a:r>
            <a:r>
              <a:rPr lang="en-US" altLang="ko-KR" dirty="0"/>
              <a:t>4</a:t>
            </a:r>
            <a:r>
              <a:rPr lang="ko-KR" altLang="en-US" dirty="0"/>
              <a:t>명이 </a:t>
            </a:r>
            <a:r>
              <a:rPr lang="ko-KR" altLang="en-US" dirty="0" err="1"/>
              <a:t>매칭을</a:t>
            </a:r>
            <a:r>
              <a:rPr lang="ko-KR" altLang="en-US" dirty="0"/>
              <a:t> 진행하였을 때 당연히 유사도 점수가 높은 사람들끼리 매칭이 진행되어 서로 채팅으로 대화하고 있는 모습을 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4710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836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/>
              <a:t>다음은 시뮬레이션에 사용한 유사도를 계산하는 식을 수학적으로 표현한 식입니다</a:t>
            </a:r>
            <a:r>
              <a:rPr lang="en-US" altLang="ko-KR" sz="1000" dirty="0"/>
              <a:t>. </a:t>
            </a:r>
            <a:r>
              <a:rPr lang="ko-KR" altLang="en-US" sz="1000" dirty="0"/>
              <a:t>변형 자카드에 </a:t>
            </a:r>
            <a:r>
              <a:rPr lang="en-US" altLang="ko-KR" sz="1000" dirty="0"/>
              <a:t>6/10</a:t>
            </a:r>
            <a:r>
              <a:rPr lang="ko-KR" altLang="en-US" sz="1000" dirty="0"/>
              <a:t>을 곱하고 관심분야 유사도에 </a:t>
            </a:r>
            <a:r>
              <a:rPr lang="en-US" altLang="ko-KR" sz="1000" dirty="0"/>
              <a:t>1/3</a:t>
            </a:r>
            <a:r>
              <a:rPr lang="ko-KR" altLang="en-US" sz="1000" dirty="0"/>
              <a:t>을 곱한 이유는 정규화를 하기위해 나올 수 있는 최대값의 역수를 곱하여 각각 </a:t>
            </a:r>
            <a:r>
              <a:rPr lang="en-US" altLang="ko-KR" sz="1000" dirty="0"/>
              <a:t>0</a:t>
            </a:r>
            <a:r>
              <a:rPr lang="ko-KR" altLang="en-US" sz="1000" dirty="0"/>
              <a:t>에서 </a:t>
            </a:r>
            <a:r>
              <a:rPr lang="en-US" altLang="ko-KR" sz="1000" dirty="0"/>
              <a:t>1</a:t>
            </a:r>
            <a:r>
              <a:rPr lang="ko-KR" altLang="en-US" sz="1000" dirty="0"/>
              <a:t>값으로 맞췄습니다</a:t>
            </a:r>
            <a:r>
              <a:rPr lang="en-US" altLang="ko-KR" sz="100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9577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이를 기반으로 하여 유사도 점수를 </a:t>
            </a:r>
            <a:r>
              <a:rPr lang="ko-KR" altLang="en-US" dirty="0" err="1"/>
              <a:t>계산하였구요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데이터셋의 경우 </a:t>
            </a:r>
            <a:r>
              <a:rPr lang="en-US" altLang="ko-KR" dirty="0"/>
              <a:t>1</a:t>
            </a:r>
            <a:r>
              <a:rPr lang="ko-KR" altLang="en-US" dirty="0"/>
              <a:t>만명의 사용자를 랜덤으로 생성하였습니다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사용자별로 평균 </a:t>
            </a:r>
            <a:r>
              <a:rPr lang="en-US" altLang="ko-KR" dirty="0"/>
              <a:t>4</a:t>
            </a:r>
            <a:r>
              <a:rPr lang="ko-KR" altLang="en-US" dirty="0"/>
              <a:t>개로 최소 </a:t>
            </a:r>
            <a:r>
              <a:rPr lang="en-US" altLang="ko-KR" dirty="0"/>
              <a:t>1</a:t>
            </a:r>
            <a:r>
              <a:rPr lang="ko-KR" altLang="en-US" dirty="0"/>
              <a:t>개에서 </a:t>
            </a:r>
            <a:r>
              <a:rPr lang="en-US" altLang="ko-KR" dirty="0"/>
              <a:t>10</a:t>
            </a:r>
            <a:r>
              <a:rPr lang="ko-KR" altLang="en-US" dirty="0"/>
              <a:t>개까지 랜덤하게 관심 분야를 설정하였습니다</a:t>
            </a:r>
            <a:r>
              <a:rPr lang="en-US" altLang="ko-KR" dirty="0"/>
              <a:t>. </a:t>
            </a:r>
            <a:r>
              <a:rPr lang="ko-KR" altLang="en-US" sz="1200" dirty="0"/>
              <a:t>관심분야의 분포는 실제 통계청 데이터 기반으로 확률을 설정하였습니다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아래 사진처럼 데이터셋이 만들어 집니다</a:t>
            </a:r>
            <a:r>
              <a:rPr lang="en-US" altLang="ko-KR" sz="1200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3093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이렇게 유사도 점수를 계산하여 </a:t>
            </a:r>
            <a:r>
              <a:rPr lang="ko-KR" altLang="en-US" dirty="0" err="1"/>
              <a:t>매칭을</a:t>
            </a:r>
            <a:r>
              <a:rPr lang="ko-KR" altLang="en-US" dirty="0"/>
              <a:t> 진행시켜보니 다음 그래프와 같은 결과가 나타났습니다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분포를 보면 높은 유사도를 가진 쌍이 많다는 것을 보여주고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607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목차를 보시면 프로젝트 소개</a:t>
            </a:r>
            <a:r>
              <a:rPr lang="en-US" altLang="ko-KR" dirty="0"/>
              <a:t>, </a:t>
            </a:r>
            <a:r>
              <a:rPr lang="ko-KR" altLang="en-US" dirty="0"/>
              <a:t>프로젝트 내용</a:t>
            </a:r>
            <a:r>
              <a:rPr lang="en-US" altLang="ko-KR" dirty="0"/>
              <a:t>, </a:t>
            </a:r>
            <a:r>
              <a:rPr lang="ko-KR" altLang="en-US" dirty="0"/>
              <a:t>프로젝트 결과 순으로 발표하겠습니다</a:t>
            </a:r>
            <a:r>
              <a:rPr lang="en-US" altLang="ko-KR" dirty="0"/>
              <a:t>. </a:t>
            </a:r>
            <a:r>
              <a:rPr lang="ko-KR" altLang="en-US" dirty="0"/>
              <a:t>프로젝트 소개에서는 기존 프로젝트와 현 프로젝트를 소개해드리고 프로젝트 내용에서는 사용한 </a:t>
            </a:r>
            <a:r>
              <a:rPr lang="en-US" altLang="ko-KR" dirty="0"/>
              <a:t>OSS</a:t>
            </a:r>
            <a:r>
              <a:rPr lang="ko-KR" altLang="en-US" dirty="0"/>
              <a:t>와 개발 방법론</a:t>
            </a:r>
            <a:r>
              <a:rPr lang="en-US" altLang="ko-KR" dirty="0"/>
              <a:t>, </a:t>
            </a:r>
            <a:r>
              <a:rPr lang="ko-KR" altLang="en-US" dirty="0"/>
              <a:t>프로젝트 내용</a:t>
            </a:r>
            <a:r>
              <a:rPr lang="en-US" altLang="ko-KR" dirty="0"/>
              <a:t>, </a:t>
            </a:r>
            <a:r>
              <a:rPr lang="ko-KR" altLang="en-US" dirty="0"/>
              <a:t>그리고 최종 결과물에 대해 말씀 드리겠습니다</a:t>
            </a:r>
            <a:r>
              <a:rPr lang="en-US" altLang="ko-KR" dirty="0"/>
              <a:t>. </a:t>
            </a:r>
            <a:r>
              <a:rPr lang="ko-KR" altLang="en-US" dirty="0"/>
              <a:t>마지막으로 프로젝트 결과에서 평가방법 및 결과와 기대효과에 대해 발표하겠습니다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2410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사진은 매칭된 </a:t>
            </a:r>
            <a:r>
              <a:rPr lang="ko-KR" altLang="en-US" dirty="0" err="1"/>
              <a:t>쌍끼리의</a:t>
            </a:r>
            <a:r>
              <a:rPr lang="ko-KR" altLang="en-US" dirty="0"/>
              <a:t> 점수 예시 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6018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그래프를 분석하기위해 쌍이 </a:t>
            </a:r>
            <a:r>
              <a:rPr lang="en-US" altLang="ko-KR" dirty="0"/>
              <a:t>4</a:t>
            </a:r>
            <a:r>
              <a:rPr lang="ko-KR" altLang="en-US" dirty="0"/>
              <a:t>개의 관심 분야를 입력을 하고 </a:t>
            </a:r>
            <a:r>
              <a:rPr lang="en-US" altLang="ko-KR" dirty="0"/>
              <a:t>1</a:t>
            </a:r>
            <a:r>
              <a:rPr lang="ko-KR" altLang="en-US" dirty="0"/>
              <a:t>부터 </a:t>
            </a:r>
            <a:r>
              <a:rPr lang="en-US" altLang="ko-KR" dirty="0"/>
              <a:t>2</a:t>
            </a:r>
            <a:r>
              <a:rPr lang="ko-KR" altLang="en-US" dirty="0"/>
              <a:t>개 </a:t>
            </a:r>
            <a:r>
              <a:rPr lang="en-US" altLang="ko-KR" dirty="0"/>
              <a:t>3</a:t>
            </a:r>
            <a:r>
              <a:rPr lang="ko-KR" altLang="en-US" dirty="0"/>
              <a:t>개 </a:t>
            </a:r>
            <a:r>
              <a:rPr lang="en-US" altLang="ko-KR" dirty="0"/>
              <a:t>4</a:t>
            </a:r>
            <a:r>
              <a:rPr lang="ko-KR" altLang="en-US" dirty="0"/>
              <a:t>개가 동일한 상태의 점수가 각각 </a:t>
            </a:r>
            <a:r>
              <a:rPr lang="en-US" altLang="ko-KR" dirty="0"/>
              <a:t>0.2125, 0.467, 0.867, 1.1</a:t>
            </a:r>
            <a:r>
              <a:rPr lang="ko-KR" altLang="en-US" dirty="0"/>
              <a:t>인데 이 경우보다 높은 점수를 가진 쌍의 수를 출력하였더니 다음과 같은 결과가 나왔습니다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 err="1"/>
              <a:t>써있는</a:t>
            </a:r>
            <a:r>
              <a:rPr lang="ko-KR" altLang="en-US" dirty="0"/>
              <a:t> 수치 설명하고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이를 보면 대부분의 사용자들이 관심분야를 공유하는 사람끼리 매칭된 것을 볼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972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/>
              <a:t>이 프로젝트는 유사한 관심분야를 가진 사람끼리 </a:t>
            </a:r>
            <a:r>
              <a:rPr lang="ko-KR" altLang="en-US" sz="1000" dirty="0" err="1"/>
              <a:t>연결시켜줌으로써</a:t>
            </a:r>
            <a:r>
              <a:rPr lang="ko-KR" altLang="en-US" sz="1000" dirty="0"/>
              <a:t> 지속적인 만남을 할 가능성이 있는 사람들을 매칭하여 학교에서 관심분야를 공유할 친구를 만들어주고</a:t>
            </a:r>
            <a:r>
              <a:rPr lang="en-US" altLang="ko-KR" sz="1000" dirty="0"/>
              <a:t> </a:t>
            </a:r>
            <a:r>
              <a:rPr lang="ko-KR" altLang="en-US" sz="1000" dirty="0"/>
              <a:t>게일</a:t>
            </a:r>
            <a:r>
              <a:rPr lang="en-US" altLang="ko-KR" sz="1000" dirty="0"/>
              <a:t>-</a:t>
            </a:r>
            <a:r>
              <a:rPr lang="ko-KR" altLang="en-US" sz="1000" dirty="0" err="1"/>
              <a:t>섀플리</a:t>
            </a:r>
            <a:r>
              <a:rPr lang="ko-KR" altLang="en-US" sz="1000" dirty="0"/>
              <a:t> 알고리즘을 써서 대부분의 사용자들이 적합한 매칭 상대를 얻어 소외되는 사용자가 없게 만들기를 기대하고 있습니다</a:t>
            </a:r>
            <a:r>
              <a:rPr lang="en-US" altLang="ko-KR" sz="100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5443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지금까지 </a:t>
            </a:r>
            <a:r>
              <a:rPr lang="en-US" altLang="ko-KR" dirty="0"/>
              <a:t>7</a:t>
            </a:r>
            <a:r>
              <a:rPr lang="ko-KR" altLang="en-US" dirty="0"/>
              <a:t>조 </a:t>
            </a:r>
            <a:r>
              <a:rPr lang="en-US" altLang="ko-KR" dirty="0" err="1"/>
              <a:t>fAIce</a:t>
            </a:r>
            <a:r>
              <a:rPr lang="ko-KR" altLang="en-US" dirty="0"/>
              <a:t>팀의 발표를 </a:t>
            </a:r>
            <a:r>
              <a:rPr lang="ko-KR" altLang="en-US" dirty="0" err="1"/>
              <a:t>들어주셔서</a:t>
            </a:r>
            <a:r>
              <a:rPr lang="ko-KR" altLang="en-US" dirty="0"/>
              <a:t> 감사합니다</a:t>
            </a:r>
            <a:r>
              <a:rPr lang="en-US" altLang="ko-KR" dirty="0"/>
              <a:t>. </a:t>
            </a:r>
            <a:r>
              <a:rPr lang="ko-KR" altLang="en-US" dirty="0"/>
              <a:t>질문 </a:t>
            </a:r>
            <a:r>
              <a:rPr lang="ko-KR" altLang="en-US" dirty="0" err="1"/>
              <a:t>있으신가요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046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930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프로젝트는 </a:t>
            </a:r>
            <a:r>
              <a:rPr lang="en-US" altLang="ko-KR" dirty="0"/>
              <a:t>Co-</a:t>
            </a:r>
            <a:r>
              <a:rPr lang="ko-KR" altLang="en-US" dirty="0"/>
              <a:t>끼리 라는 이름으로 대학생 캠퍼스 네트워크 형성을 위한 익명 매칭 서비스를 제작하는 것이었습니다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44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기존 프로젝트의 목표를 계승했으나 한층 더 심화된</a:t>
            </a:r>
            <a:r>
              <a:rPr lang="en-US" altLang="ko-KR" dirty="0"/>
              <a:t>,</a:t>
            </a:r>
            <a:r>
              <a:rPr lang="ko-KR" altLang="en-US" dirty="0"/>
              <a:t> 지속적인 네트워크 형성 이라는 키워드에 집중하였고</a:t>
            </a:r>
            <a:r>
              <a:rPr lang="en-US" altLang="ko-KR" dirty="0"/>
              <a:t>, </a:t>
            </a:r>
            <a:r>
              <a:rPr lang="ko-KR" altLang="en-US" dirty="0"/>
              <a:t>처음 익명으로 만나게 된 사람들끼리 어떻게 잘 소통하게 할 수 있을지 고민하였습니다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관련 논문들을 살펴보던 중 여기 </a:t>
            </a:r>
            <a:r>
              <a:rPr lang="ko-KR" altLang="en-US" dirty="0" err="1"/>
              <a:t>적어놓은</a:t>
            </a:r>
            <a:r>
              <a:rPr lang="ko-KR" altLang="en-US" dirty="0"/>
              <a:t> 사회심리학 논문을 통해 관심분야를 공유는 지속적인 만남을 가지기 쉽다는 연구결과를 기반으로 프로젝트를 진행하게 되었습니다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44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그래서 기존에 공강 시간과 같은 학수번호의 수업을 수강하는 학생들만 매칭해주던 기존과 달리 저희는 </a:t>
            </a:r>
            <a:r>
              <a:rPr lang="ko-KR" altLang="en-US" dirty="0" err="1"/>
              <a:t>자카드</a:t>
            </a:r>
            <a:r>
              <a:rPr lang="ko-KR" altLang="en-US" dirty="0"/>
              <a:t> 유사도를 기반하여 관심 분야의 유사도를 계산하고 게일</a:t>
            </a:r>
            <a:r>
              <a:rPr lang="en-US" altLang="ko-KR" dirty="0"/>
              <a:t>-</a:t>
            </a:r>
            <a:r>
              <a:rPr lang="ko-KR" altLang="en-US" dirty="0" err="1"/>
              <a:t>셰플리</a:t>
            </a:r>
            <a:r>
              <a:rPr lang="ko-KR" altLang="en-US" dirty="0"/>
              <a:t> 알고리즘을 사용해 안정 </a:t>
            </a:r>
            <a:r>
              <a:rPr lang="ko-KR" altLang="en-US" dirty="0" err="1"/>
              <a:t>매칭을</a:t>
            </a:r>
            <a:r>
              <a:rPr lang="ko-KR" altLang="en-US" dirty="0"/>
              <a:t> 진행하는 방식으로 변경하였습니다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77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/>
              <a:t>그런데 기존 자카드를 그대로 사용하기에는 사용자마다 가변적인 항목 개수로 인해 관심분야가 너무 적어 합집합이 작아지는 경우에는 과대평가가 되기도 하고 관심분야의 수가 너무 많으면 반대로 과소평가되는 문제가 생겼습니다</a:t>
            </a:r>
            <a:r>
              <a:rPr lang="en-US" altLang="ko-KR" sz="100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/>
              <a:t>그래서 저희는 자카드를 조금 변형하여</a:t>
            </a:r>
            <a:r>
              <a:rPr lang="en-US" altLang="ko-KR" sz="1000" dirty="0"/>
              <a:t>, </a:t>
            </a:r>
            <a:r>
              <a:rPr lang="ko-KR" altLang="en-US" sz="1000" dirty="0"/>
              <a:t>원래 분모에 두 집합의 합집합을 넣는 것에서 과대평가와 과소평가 문제를 보완하기위해 범위를 지정하였고</a:t>
            </a:r>
            <a:r>
              <a:rPr lang="en-US" altLang="ko-KR" sz="1000" dirty="0"/>
              <a:t>,</a:t>
            </a:r>
            <a:r>
              <a:rPr lang="ko-KR" altLang="en-US" sz="1000" dirty="0"/>
              <a:t> 그 범위를 벗어나면 값이 고정되게끔 만들었습니다</a:t>
            </a:r>
            <a:r>
              <a:rPr lang="en-US" altLang="ko-KR" sz="1000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/>
              <a:t>일단 저희는 임의로 값의 범위를 </a:t>
            </a:r>
            <a:r>
              <a:rPr lang="en-US" altLang="ko-KR" sz="1000" dirty="0"/>
              <a:t>2</a:t>
            </a:r>
            <a:r>
              <a:rPr lang="ko-KR" altLang="en-US" sz="1000" dirty="0"/>
              <a:t>에서 </a:t>
            </a:r>
            <a:r>
              <a:rPr lang="en-US" altLang="ko-KR" sz="1000" dirty="0"/>
              <a:t>6</a:t>
            </a:r>
            <a:r>
              <a:rPr lang="ko-KR" altLang="en-US" sz="1000" dirty="0"/>
              <a:t>으로 설정하였는데 그 이유는 미국의 한 기사에서 사람들에게 설문조사 해 본 결과 사람들의 평균 취미의 수는 </a:t>
            </a:r>
            <a:r>
              <a:rPr lang="en-US" altLang="ko-KR" sz="1000" dirty="0"/>
              <a:t>4</a:t>
            </a:r>
            <a:r>
              <a:rPr lang="ko-KR" altLang="en-US" sz="1000" dirty="0"/>
              <a:t>라는 결과가 나왔다고 합니다</a:t>
            </a:r>
            <a:r>
              <a:rPr lang="en-US" altLang="ko-KR" sz="1000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324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관심분야 목록과 카테고리를 </a:t>
            </a:r>
            <a:r>
              <a:rPr lang="ko-KR" altLang="en-US" dirty="0" err="1"/>
              <a:t>만들때는</a:t>
            </a:r>
            <a:r>
              <a:rPr lang="ko-KR" altLang="en-US" dirty="0"/>
              <a:t> 문화체육관광부에서 배포한 </a:t>
            </a:r>
            <a:r>
              <a:rPr lang="en-US" altLang="ko-KR" dirty="0"/>
              <a:t>＂</a:t>
            </a:r>
            <a:r>
              <a:rPr lang="ko-KR" altLang="en-US" dirty="0" err="1"/>
              <a:t>국민여가활동조사</a:t>
            </a:r>
            <a:r>
              <a:rPr lang="ko-KR" altLang="en-US" dirty="0"/>
              <a:t> </a:t>
            </a:r>
            <a:r>
              <a:rPr lang="en-US" altLang="ko-KR" dirty="0"/>
              <a:t>＂</a:t>
            </a:r>
            <a:r>
              <a:rPr lang="ko-KR" altLang="en-US" dirty="0"/>
              <a:t>를 참고하여 구성했습니다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6789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자카드에 이어 카테고리 분류 방식을 소개해드리겠습니다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앞서 저희가 </a:t>
            </a:r>
            <a:r>
              <a:rPr lang="en-US" altLang="ko-KR" dirty="0"/>
              <a:t>145</a:t>
            </a:r>
            <a:r>
              <a:rPr lang="ko-KR" altLang="en-US" dirty="0"/>
              <a:t>개의 항목을 문화체육관광부의 자료를 가지고 설정하였다고 말씀을 드렸는데요</a:t>
            </a:r>
            <a:r>
              <a:rPr lang="en-US" altLang="ko-KR" dirty="0"/>
              <a:t>. </a:t>
            </a:r>
            <a:r>
              <a:rPr lang="ko-KR" altLang="en-US" dirty="0"/>
              <a:t>문화체육관광부에서 관심분야를 분류한 기준에 따라 관심분야를 </a:t>
            </a:r>
            <a:r>
              <a:rPr lang="en-US" altLang="ko-KR" dirty="0"/>
              <a:t>3</a:t>
            </a:r>
            <a:r>
              <a:rPr lang="ko-KR" altLang="en-US" dirty="0"/>
              <a:t>계층으로 나눴습니다</a:t>
            </a:r>
            <a:r>
              <a:rPr lang="en-US" altLang="ko-KR" dirty="0"/>
              <a:t>. </a:t>
            </a:r>
            <a:r>
              <a:rPr lang="ko-KR" altLang="en-US" dirty="0"/>
              <a:t>그리고</a:t>
            </a:r>
            <a:r>
              <a:rPr lang="en-US" altLang="ko-KR" dirty="0"/>
              <a:t> </a:t>
            </a:r>
            <a:r>
              <a:rPr lang="ko-KR" altLang="en-US" dirty="0"/>
              <a:t>이를 이용해 거리 기반 유사도 방식으로 같은 카테고리에 있는 항목의 경우에 조금 더 우선순위를 두었습니다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C2278-7E1A-447F-B183-6DF65801A79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765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0D125-514E-4AD6-AB86-A7AF7521B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FF618F-8700-423C-998A-718D6DDFDF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B5729D-FFC6-4391-BA68-533206E24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7705A1-3A30-4AE2-B372-F07A2C69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9B86A3-4B08-44D0-B3B6-0D482D97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022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B3C5E-0164-477F-8B57-EAA8EF134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50DF3D-B4DE-49E7-ABB1-A4873C9D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48553-A626-44BE-9D39-B15D910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12FA54-264F-4E2B-B31D-75C5EE7E4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0439BF-22F7-40B1-9965-967AB204A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099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7993419-A134-4CCC-9394-0A8AC68388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0DB258-D1ED-4077-B61A-D3F9913E0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199B02-85AC-4765-8643-12B5A72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192EFC-4EF1-412A-B8E1-0B5FEC1EC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C3B9A-D8A6-43D4-8A6F-347C55E6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36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3FE50-B922-4FB8-9B83-425EC0149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417DE0-413E-45B7-AEDB-432A4679F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B68E09-5743-40FE-B46A-260DE087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57D19F-78D1-46A2-9656-D20C756C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D229A-72CE-4BA4-8BF1-3E91B610C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576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5F4E9-952E-4583-9D2D-8CEA76A24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1A4E2F-F598-4984-AB97-EBF02B7A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CBAD9-099F-40E1-A98D-27F116C38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0C38F-0414-497D-B9D9-2E578800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BA5B8C-B7D1-4DD8-88A1-52148C72F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8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0F169-B3D7-4887-8D07-DFF65A040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5CC02-6C39-4862-94DF-78BEDF5906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877D20-A611-4D25-B2D2-C0C48BF3E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285A5D-AE7C-4196-8A13-7E82A0A1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C05BB1-0101-4A26-B8A7-9F0169C1E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D0AD6D-8479-4814-B770-A2E75707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335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85653-53FE-42FC-A200-21BF5D7B2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9AADEA-E4DB-498A-A013-AA52BCA85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304C2A-412C-4E1F-9829-3B66A8F16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71B5BD-023D-40BE-9F19-F609A7BD0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13BA38-AB04-47BE-8F89-31AF08198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D73C62-C148-4606-8E1F-EB256FD47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889D9E-2143-411B-9E18-BA81227D3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F53484E-2AA9-4BD1-820B-785CAADE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34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2EAC34-8253-404C-BD85-9C9AA1A4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4784CD-D830-4052-9314-657B91C79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438B5B-7634-4020-9A08-A935CE91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A3A0D2-ABC0-4CB0-A5C8-E0491296B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646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84BF11-2A16-4E37-A45B-202DE123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E4E6D3-B8F6-4C26-8D5A-74C6FA54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0DEDA6-E8C3-4C4E-A747-22B786B6F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873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6C14A-104B-4B34-964E-AE54A60A5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36B606-5833-4768-BA43-1587DA1B2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9930FA-F29F-4264-85C3-DE07FDFFE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E2960-679E-41E9-9C87-6F74645A3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57B8FE-9A2B-4847-8DE4-5CC3BF8C8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578650-3715-412E-B013-01A4BD25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77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06D9E-DDD0-4E4F-B267-94EE1730E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CFDD83-7AB9-45EF-BD4B-10D8CED77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568297-C5DC-45D3-B6C1-548C5F270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0DCC51-B3DD-4065-A5EC-0A968560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B07BAA-0178-40BA-A3A0-206830468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86C2B8-1E60-455F-A1E9-32D22771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665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5A9DE4-7F47-4F1C-B8F3-3A8DA9BB9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C9D24-1887-4A97-91F1-BDBB1D366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9B432-6355-4E57-A363-DB72D57C8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98755-BB30-4AB6-9F46-6575FB673BDA}" type="datetimeFigureOut">
              <a:rPr lang="ko-KR" altLang="en-US" smtClean="0"/>
              <a:t>2023-12-18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2720C-FE4E-4587-8CB5-FE32453311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2014EA-4DA6-4BC4-8FE7-92662365ED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2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63359AB-48DB-43C5-AD65-05D19A5FEE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21A460-6E77-4E24-A732-66EE990E501A}"/>
              </a:ext>
            </a:extLst>
          </p:cNvPr>
          <p:cNvSpPr txBox="1"/>
          <p:nvPr/>
        </p:nvSpPr>
        <p:spPr>
          <a:xfrm>
            <a:off x="292100" y="1727200"/>
            <a:ext cx="400943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1300" b="1" dirty="0">
                <a:solidFill>
                  <a:schemeClr val="bg1">
                    <a:lumMod val="75000"/>
                    <a:alpha val="50000"/>
                  </a:schemeClr>
                </a:solidFill>
              </a:rPr>
              <a:t>A</a:t>
            </a:r>
            <a:endParaRPr lang="ko-KR" altLang="en-US" sz="41300" b="1" dirty="0">
              <a:solidFill>
                <a:schemeClr val="bg1">
                  <a:lumMod val="75000"/>
                  <a:alpha val="50000"/>
                </a:schemeClr>
              </a:solidFill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FA6CCB07-8536-44AA-ADF2-AA4166BA655D}"/>
              </a:ext>
            </a:extLst>
          </p:cNvPr>
          <p:cNvSpPr/>
          <p:nvPr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8E9EFE3B-D8DF-4B31-9361-6A1BBFC03D7E}"/>
              </a:ext>
            </a:extLst>
          </p:cNvPr>
          <p:cNvSpPr txBox="1"/>
          <p:nvPr/>
        </p:nvSpPr>
        <p:spPr>
          <a:xfrm>
            <a:off x="6571597" y="2761089"/>
            <a:ext cx="15888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err="1">
                <a:latin typeface="+mj-ea"/>
                <a:ea typeface="+mj-ea"/>
              </a:rPr>
              <a:t>fAIce</a:t>
            </a:r>
            <a:endParaRPr lang="ko-KR" altLang="en-US" sz="4800" b="1" spc="-300" dirty="0">
              <a:solidFill>
                <a:schemeClr val="tx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E1EBD7-5CA8-4EF0-8B11-7302496C6E77}"/>
              </a:ext>
            </a:extLst>
          </p:cNvPr>
          <p:cNvSpPr txBox="1"/>
          <p:nvPr/>
        </p:nvSpPr>
        <p:spPr>
          <a:xfrm>
            <a:off x="6611684" y="3581231"/>
            <a:ext cx="46105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dirty="0"/>
              <a:t>:</a:t>
            </a:r>
            <a:r>
              <a:rPr lang="ko-KR" altLang="en-US" sz="2400" dirty="0"/>
              <a:t>대학생 캠퍼스 네트워크 형성을 </a:t>
            </a:r>
            <a:endParaRPr lang="en-US" altLang="ko-KR" sz="2400" dirty="0"/>
          </a:p>
          <a:p>
            <a:pPr algn="l"/>
            <a:r>
              <a:rPr lang="en-US" altLang="ko-KR" sz="2400" dirty="0"/>
              <a:t> </a:t>
            </a:r>
            <a:r>
              <a:rPr lang="ko-KR" altLang="en-US" sz="2400" dirty="0"/>
              <a:t>위한 익명 매칭 서비스</a:t>
            </a:r>
            <a:endParaRPr lang="ko-KR" altLang="en-US" sz="2400" b="1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BABC89A4-79C8-B027-F120-43C255AB3B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67309" y="6396336"/>
            <a:ext cx="2324691" cy="46166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ko-KR" altLang="en-US" dirty="0">
                <a:solidFill>
                  <a:schemeClr val="tx1"/>
                </a:solidFill>
                <a:latin typeface="+mn-ea"/>
              </a:rPr>
              <a:t>공개</a:t>
            </a:r>
            <a:r>
              <a:rPr lang="en-US" altLang="ko-KR" dirty="0" err="1">
                <a:solidFill>
                  <a:schemeClr val="tx1"/>
                </a:solidFill>
                <a:latin typeface="+mn-ea"/>
              </a:rPr>
              <a:t>sw</a:t>
            </a:r>
            <a:r>
              <a:rPr lang="en-US" altLang="ko-KR" dirty="0">
                <a:solidFill>
                  <a:schemeClr val="tx1"/>
                </a:solidFill>
                <a:latin typeface="+mn-ea"/>
              </a:rPr>
              <a:t> 01</a:t>
            </a:r>
            <a:r>
              <a:rPr lang="ko-KR" altLang="en-US" dirty="0">
                <a:solidFill>
                  <a:schemeClr val="tx1"/>
                </a:solidFill>
                <a:latin typeface="+mn-ea"/>
              </a:rPr>
              <a:t>반 </a:t>
            </a:r>
            <a:r>
              <a:rPr lang="en-US" altLang="ko-KR" dirty="0">
                <a:solidFill>
                  <a:schemeClr val="tx1"/>
                </a:solidFill>
                <a:latin typeface="+mn-ea"/>
              </a:rPr>
              <a:t>7</a:t>
            </a:r>
            <a:r>
              <a:rPr lang="ko-KR" altLang="en-US" dirty="0">
                <a:solidFill>
                  <a:schemeClr val="tx1"/>
                </a:solidFill>
                <a:latin typeface="+mn-ea"/>
              </a:rPr>
              <a:t>조 </a:t>
            </a:r>
            <a:endParaRPr lang="en-US" altLang="ko-KR" dirty="0">
              <a:solidFill>
                <a:schemeClr val="tx1"/>
              </a:solidFill>
              <a:latin typeface="+mn-ea"/>
            </a:endParaRPr>
          </a:p>
          <a:p>
            <a:pPr>
              <a:spcAft>
                <a:spcPts val="600"/>
              </a:spcAft>
            </a:pPr>
            <a:r>
              <a:rPr lang="ko-KR" altLang="en-US" dirty="0">
                <a:solidFill>
                  <a:schemeClr val="tx1"/>
                </a:solidFill>
                <a:latin typeface="+mn-ea"/>
              </a:rPr>
              <a:t>박찬혁</a:t>
            </a:r>
            <a:r>
              <a:rPr lang="en-US" altLang="ko-KR" dirty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en-US" dirty="0" err="1">
                <a:solidFill>
                  <a:schemeClr val="tx1"/>
                </a:solidFill>
                <a:latin typeface="+mn-ea"/>
              </a:rPr>
              <a:t>박상은</a:t>
            </a:r>
            <a:r>
              <a:rPr lang="en-US" altLang="ko-KR" dirty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+mn-ea"/>
              </a:rPr>
              <a:t>박은우</a:t>
            </a:r>
            <a:r>
              <a:rPr lang="en-US" altLang="ko-KR" dirty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+mn-ea"/>
              </a:rPr>
              <a:t>이주환</a:t>
            </a:r>
            <a:endParaRPr lang="en-US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2630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788">
        <p159:morph option="byObject"/>
      </p:transition>
    </mc:Choice>
    <mc:Fallback xmlns="">
      <p:transition spd="slow" advTm="1788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EA1A7369-4A30-495C-A676-27466752F21A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2D4AEB4-632B-4BC3-9F91-2C3B3D1BC3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CD49D7B5-8D29-46E0-B2F1-4E4633F6E08A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FB3F9809-22BB-4D7B-940B-53C663F1A9E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F08F107-2370-42E9-BCC7-494C0CE03F90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74E0681D-A92E-4936-9948-3172D8471260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1D6FE77-638B-4190-86C0-37CC840E2E15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프로젝트 내용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E0BC34-9601-404C-A20D-540793A2E3BF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2.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2DE34754-9802-47B6-94F3-52CC4BB04A76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2596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6645966"/>
            <a:ext cx="12192000" cy="2120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0" y="1179443"/>
            <a:ext cx="12192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8091DF3-2AFC-4377-87C1-B432BCD1828F}"/>
              </a:ext>
            </a:extLst>
          </p:cNvPr>
          <p:cNvSpPr txBox="1"/>
          <p:nvPr/>
        </p:nvSpPr>
        <p:spPr>
          <a:xfrm>
            <a:off x="426720" y="222553"/>
            <a:ext cx="345799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300" dirty="0">
                <a:solidFill>
                  <a:schemeClr val="accent1">
                    <a:lumMod val="50000"/>
                  </a:schemeClr>
                </a:solidFill>
              </a:rPr>
              <a:t>프로젝트 내용</a:t>
            </a:r>
          </a:p>
        </p:txBody>
      </p:sp>
      <p:sp>
        <p:nvSpPr>
          <p:cNvPr id="3" name="화살표: 갈매기형 수장 2">
            <a:extLst>
              <a:ext uri="{FF2B5EF4-FFF2-40B4-BE49-F238E27FC236}">
                <a16:creationId xmlns:a16="http://schemas.microsoft.com/office/drawing/2014/main" id="{C38056B9-3690-40D1-9C22-A90C54E3884A}"/>
              </a:ext>
            </a:extLst>
          </p:cNvPr>
          <p:cNvSpPr/>
          <p:nvPr/>
        </p:nvSpPr>
        <p:spPr>
          <a:xfrm>
            <a:off x="5981700" y="3429000"/>
            <a:ext cx="439496" cy="1054097"/>
          </a:xfrm>
          <a:prstGeom prst="chevron">
            <a:avLst>
              <a:gd name="adj" fmla="val 88462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C04613A-5E87-6C57-5185-2139FEEE5A76}"/>
              </a:ext>
            </a:extLst>
          </p:cNvPr>
          <p:cNvGrpSpPr/>
          <p:nvPr/>
        </p:nvGrpSpPr>
        <p:grpSpPr>
          <a:xfrm>
            <a:off x="1222839" y="1967495"/>
            <a:ext cx="4320000" cy="3960000"/>
            <a:chOff x="1791924" y="1740309"/>
            <a:chExt cx="2721496" cy="412749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2B41E7B-79F1-465B-A18A-519E8B9D498D}"/>
                </a:ext>
              </a:extLst>
            </p:cNvPr>
            <p:cNvSpPr/>
            <p:nvPr/>
          </p:nvSpPr>
          <p:spPr>
            <a:xfrm>
              <a:off x="1791924" y="1740309"/>
              <a:ext cx="2721496" cy="412749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04268E9-C2FF-47E7-B331-DE7CE256CC30}"/>
                </a:ext>
              </a:extLst>
            </p:cNvPr>
            <p:cNvSpPr txBox="1"/>
            <p:nvPr/>
          </p:nvSpPr>
          <p:spPr>
            <a:xfrm>
              <a:off x="2117155" y="1858440"/>
              <a:ext cx="20422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OSS </a:t>
              </a:r>
              <a:r>
                <a:rPr lang="ko-KR" altLang="en-US" sz="2400" dirty="0">
                  <a:solidFill>
                    <a:schemeClr val="bg1"/>
                  </a:solidFill>
                </a:rPr>
                <a:t>레벨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002511D-1863-7067-17E6-6CC49F6D3D32}"/>
              </a:ext>
            </a:extLst>
          </p:cNvPr>
          <p:cNvGrpSpPr/>
          <p:nvPr/>
        </p:nvGrpSpPr>
        <p:grpSpPr>
          <a:xfrm>
            <a:off x="6815940" y="1967495"/>
            <a:ext cx="4320000" cy="3960000"/>
            <a:chOff x="4835691" y="1740309"/>
            <a:chExt cx="2721496" cy="4127498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7A5B2B4-46FD-4728-AE2E-5D8AAA884D63}"/>
                </a:ext>
              </a:extLst>
            </p:cNvPr>
            <p:cNvSpPr/>
            <p:nvPr/>
          </p:nvSpPr>
          <p:spPr>
            <a:xfrm>
              <a:off x="4835691" y="1740309"/>
              <a:ext cx="2721496" cy="412749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8A4CB78-392B-418D-8E38-F35CBB33A2B1}"/>
                </a:ext>
              </a:extLst>
            </p:cNvPr>
            <p:cNvSpPr txBox="1"/>
            <p:nvPr/>
          </p:nvSpPr>
          <p:spPr>
            <a:xfrm>
              <a:off x="4992877" y="1858440"/>
              <a:ext cx="24071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</a:rPr>
                <a:t>개발 방법론</a:t>
              </a:r>
            </a:p>
          </p:txBody>
        </p:sp>
      </p:grpSp>
      <p:pic>
        <p:nvPicPr>
          <p:cNvPr id="10" name="Picture 2" descr="애자일 방법론-스프린트-테스트 디자인 개발">
            <a:extLst>
              <a:ext uri="{FF2B5EF4-FFF2-40B4-BE49-F238E27FC236}">
                <a16:creationId xmlns:a16="http://schemas.microsoft.com/office/drawing/2014/main" id="{A54A3547-1925-7CB8-4975-72F15C477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879" y="3429000"/>
            <a:ext cx="3874551" cy="212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49000E5-B99C-0A27-E7D6-6BE39EE9DD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5052" y="3429000"/>
            <a:ext cx="2759045" cy="1116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E107BCA-49E5-0630-49E0-FA873C690C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1337" y="4584846"/>
            <a:ext cx="2772760" cy="112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724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내용</a:t>
            </a:r>
          </a:p>
        </p:txBody>
      </p:sp>
      <p:pic>
        <p:nvPicPr>
          <p:cNvPr id="3" name="관심분야 설정">
            <a:hlinkClick r:id="" action="ppaction://media"/>
            <a:extLst>
              <a:ext uri="{FF2B5EF4-FFF2-40B4-BE49-F238E27FC236}">
                <a16:creationId xmlns:a16="http://schemas.microsoft.com/office/drawing/2014/main" id="{89256757-9863-BC57-7C95-81A47074F8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690" y="1645919"/>
            <a:ext cx="8623525" cy="4850733"/>
          </a:xfrm>
          <a:prstGeom prst="rect">
            <a:avLst/>
          </a:prstGeom>
        </p:spPr>
      </p:pic>
      <p:pic>
        <p:nvPicPr>
          <p:cNvPr id="11" name="그림 10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919D72AA-4E8F-48B3-068B-0471E4B9B68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20" y="2041102"/>
            <a:ext cx="2507269" cy="36946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416A936-C26C-08B2-A2BD-CFE203EAE291}"/>
              </a:ext>
            </a:extLst>
          </p:cNvPr>
          <p:cNvSpPr txBox="1"/>
          <p:nvPr/>
        </p:nvSpPr>
        <p:spPr>
          <a:xfrm>
            <a:off x="10048655" y="5897637"/>
            <a:ext cx="1517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 err="1"/>
              <a:t>hobbies.csv</a:t>
            </a:r>
            <a:endParaRPr kumimoji="1" lang="ko-Kore-KR" altLang="en-US" b="1" dirty="0"/>
          </a:p>
        </p:txBody>
      </p:sp>
      <p:sp>
        <p:nvSpPr>
          <p:cNvPr id="17" name="오른쪽 화살표[R] 16">
            <a:extLst>
              <a:ext uri="{FF2B5EF4-FFF2-40B4-BE49-F238E27FC236}">
                <a16:creationId xmlns:a16="http://schemas.microsoft.com/office/drawing/2014/main" id="{03114FC2-2BB4-6F7E-70A6-F848F7C027CF}"/>
              </a:ext>
            </a:extLst>
          </p:cNvPr>
          <p:cNvSpPr/>
          <p:nvPr/>
        </p:nvSpPr>
        <p:spPr>
          <a:xfrm rot="10800000">
            <a:off x="9076323" y="3682665"/>
            <a:ext cx="338488" cy="41148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6562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내용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91F529-094E-65F2-AAB5-886611F6B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037" y="1974169"/>
            <a:ext cx="10359925" cy="14144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571852-318A-5D94-FB03-414B54291182}"/>
              </a:ext>
            </a:extLst>
          </p:cNvPr>
          <p:cNvSpPr txBox="1"/>
          <p:nvPr/>
        </p:nvSpPr>
        <p:spPr>
          <a:xfrm>
            <a:off x="916036" y="1589071"/>
            <a:ext cx="8495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/>
              <a:t>프론트에서 서버의 </a:t>
            </a:r>
            <a:r>
              <a:rPr lang="en-US" altLang="ko-KR" sz="2000" b="1" dirty="0"/>
              <a:t>DB(hobby)</a:t>
            </a:r>
            <a:r>
              <a:rPr lang="ko-KR" altLang="en-US" sz="2000" b="1" dirty="0"/>
              <a:t>로 사용자가 입력한 데이터를 보낸다</a:t>
            </a:r>
            <a:r>
              <a:rPr lang="en-US" altLang="ko-KR" sz="2000" b="1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FCC13F-7798-65E9-3EAB-E179241B623F}"/>
              </a:ext>
            </a:extLst>
          </p:cNvPr>
          <p:cNvSpPr txBox="1"/>
          <p:nvPr/>
        </p:nvSpPr>
        <p:spPr>
          <a:xfrm>
            <a:off x="916037" y="4393012"/>
            <a:ext cx="11144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2. </a:t>
            </a:r>
            <a:r>
              <a:rPr lang="ko-KR" altLang="en-US" sz="2000" b="1" dirty="0"/>
              <a:t>사용자가 </a:t>
            </a:r>
            <a:r>
              <a:rPr lang="ko-KR" altLang="en-US" sz="2000" b="1" dirty="0" err="1"/>
              <a:t>매칭을</a:t>
            </a:r>
            <a:r>
              <a:rPr lang="ko-KR" altLang="en-US" sz="2000" b="1" dirty="0"/>
              <a:t> 눌렀을 때</a:t>
            </a:r>
            <a:r>
              <a:rPr lang="en-US" altLang="ko-KR" sz="2000" b="1" dirty="0"/>
              <a:t>,  </a:t>
            </a:r>
            <a:r>
              <a:rPr lang="ko-KR" altLang="en-US" sz="2000" b="1" dirty="0"/>
              <a:t>서버의 테이블에 있는 데이터를 매칭 큐로 넘긴다</a:t>
            </a:r>
            <a:r>
              <a:rPr lang="en-US" altLang="ko-KR" sz="2000" b="1" dirty="0"/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FFCAE6D-C270-C8E3-2CF1-3299B77DA6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17135" b="63577"/>
          <a:stretch/>
        </p:blipFill>
        <p:spPr>
          <a:xfrm>
            <a:off x="2556399" y="4778110"/>
            <a:ext cx="7079199" cy="1752373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69F7B408-4930-1EB7-6F53-3CFFAC2B78AF}"/>
              </a:ext>
            </a:extLst>
          </p:cNvPr>
          <p:cNvSpPr/>
          <p:nvPr/>
        </p:nvSpPr>
        <p:spPr>
          <a:xfrm rot="5400000">
            <a:off x="5688442" y="3683611"/>
            <a:ext cx="815111" cy="540627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1506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8E33B8-B353-C163-671B-EAFB2EA444DE}"/>
              </a:ext>
            </a:extLst>
          </p:cNvPr>
          <p:cNvSpPr txBox="1"/>
          <p:nvPr/>
        </p:nvSpPr>
        <p:spPr>
          <a:xfrm>
            <a:off x="417912" y="1805507"/>
            <a:ext cx="5678088" cy="3945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b="1" dirty="0"/>
              <a:t>3. </a:t>
            </a:r>
            <a:r>
              <a:rPr lang="ko-KR" altLang="en-US" sz="2000" b="1" dirty="0"/>
              <a:t>유사도 계산 및 매칭 진행</a:t>
            </a:r>
            <a:endParaRPr lang="en-US" altLang="ko-KR" sz="2000" dirty="0"/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주기적으로 유사도 계산과 게일 </a:t>
            </a:r>
            <a:r>
              <a:rPr lang="ko-KR" altLang="en-US" dirty="0" err="1"/>
              <a:t>섀플리</a:t>
            </a:r>
            <a:r>
              <a:rPr lang="ko-KR" altLang="en-US" dirty="0"/>
              <a:t> 알고리즘을 써서 매칭</a:t>
            </a:r>
            <a:r>
              <a:rPr lang="en-US" altLang="ko-KR" dirty="0"/>
              <a:t>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매칭결과를</a:t>
            </a:r>
            <a:r>
              <a:rPr lang="ko-KR" altLang="en-US" dirty="0"/>
              <a:t> </a:t>
            </a:r>
            <a:r>
              <a:rPr lang="en-US" altLang="ko-KR" dirty="0" err="1"/>
              <a:t>hobby_matched_list</a:t>
            </a:r>
            <a:r>
              <a:rPr lang="ko-KR" altLang="en-US" dirty="0"/>
              <a:t>에 저장하고 </a:t>
            </a:r>
            <a:r>
              <a:rPr lang="ko-KR" altLang="en-US" dirty="0" err="1"/>
              <a:t>채팅방</a:t>
            </a:r>
            <a:r>
              <a:rPr lang="ko-KR" altLang="en-US" dirty="0"/>
              <a:t> 생성</a:t>
            </a:r>
            <a:r>
              <a:rPr lang="en-US" altLang="ko-KR" dirty="0"/>
              <a:t>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Hobby_matching_wait</a:t>
            </a:r>
            <a:r>
              <a:rPr lang="ko-KR" altLang="en-US" dirty="0"/>
              <a:t>에 있던 유저</a:t>
            </a:r>
            <a:r>
              <a:rPr lang="en-US" altLang="ko-KR" dirty="0"/>
              <a:t> </a:t>
            </a:r>
            <a:r>
              <a:rPr lang="ko-KR" altLang="en-US" dirty="0"/>
              <a:t>제거</a:t>
            </a:r>
            <a:r>
              <a:rPr lang="en-US" altLang="ko-KR" dirty="0"/>
              <a:t>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3558758-85D5-88EA-01B4-AC292A413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906" y="1805507"/>
            <a:ext cx="5041732" cy="455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3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8E33B8-B353-C163-671B-EAFB2EA444DE}"/>
              </a:ext>
            </a:extLst>
          </p:cNvPr>
          <p:cNvSpPr txBox="1"/>
          <p:nvPr/>
        </p:nvSpPr>
        <p:spPr>
          <a:xfrm>
            <a:off x="417912" y="1290567"/>
            <a:ext cx="5678088" cy="611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/>
              <a:t>최종 결과물</a:t>
            </a:r>
            <a:endParaRPr lang="en-US" altLang="ko-KR" sz="2000" b="1" dirty="0"/>
          </a:p>
        </p:txBody>
      </p:sp>
      <p:pic>
        <p:nvPicPr>
          <p:cNvPr id="5" name="KakaoTalk_20231216_165853994">
            <a:hlinkClick r:id="" action="ppaction://media"/>
            <a:extLst>
              <a:ext uri="{FF2B5EF4-FFF2-40B4-BE49-F238E27FC236}">
                <a16:creationId xmlns:a16="http://schemas.microsoft.com/office/drawing/2014/main" id="{A08760EB-F3C7-2B25-DAFA-A5347B1CB3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12730" y="1902529"/>
            <a:ext cx="8166540" cy="459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989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EA1A7369-4A30-495C-A676-27466752F21A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2D4AEB4-632B-4BC3-9F91-2C3B3D1BC3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CD49D7B5-8D29-46E0-B2F1-4E4633F6E08A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FB3F9809-22BB-4D7B-940B-53C663F1A9E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F08F107-2370-42E9-BCC7-494C0CE03F90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74E0681D-A92E-4936-9948-3172D8471260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1D6FE77-638B-4190-86C0-37CC840E2E15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프로젝트 결과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E0BC34-9601-404C-A20D-540793A2E3BF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3.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2DE34754-9802-47B6-94F3-52CC4BB04A76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35161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69990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결과</a:t>
            </a:r>
            <a:r>
              <a:rPr lang="en-US" altLang="ko-KR" sz="4800" spc="-300" dirty="0">
                <a:solidFill>
                  <a:schemeClr val="bg1"/>
                </a:solidFill>
              </a:rPr>
              <a:t>(</a:t>
            </a:r>
            <a:r>
              <a:rPr lang="ko-KR" altLang="en-US" sz="4800" spc="-300" dirty="0">
                <a:solidFill>
                  <a:schemeClr val="bg1"/>
                </a:solidFill>
              </a:rPr>
              <a:t>시뮬레이션</a:t>
            </a:r>
            <a:r>
              <a:rPr lang="en-US" altLang="ko-KR" sz="4800" spc="-300" dirty="0">
                <a:solidFill>
                  <a:schemeClr val="bg1"/>
                </a:solidFill>
              </a:rPr>
              <a:t>)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8E33B8-B353-C163-671B-EAFB2EA444DE}"/>
              </a:ext>
            </a:extLst>
          </p:cNvPr>
          <p:cNvSpPr txBox="1"/>
          <p:nvPr/>
        </p:nvSpPr>
        <p:spPr>
          <a:xfrm>
            <a:off x="856525" y="2383878"/>
            <a:ext cx="5239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/>
              <a:t>평가 방법</a:t>
            </a:r>
            <a:endParaRPr lang="en-US" altLang="ko-KR" sz="24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C40FC7-8A98-2A1A-0A76-44B8ACB6D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525" y="2978870"/>
            <a:ext cx="10611801" cy="225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13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69990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결과</a:t>
            </a:r>
            <a:r>
              <a:rPr lang="en-US" altLang="ko-KR" sz="4800" spc="-300" dirty="0">
                <a:solidFill>
                  <a:schemeClr val="bg1"/>
                </a:solidFill>
              </a:rPr>
              <a:t>(</a:t>
            </a:r>
            <a:r>
              <a:rPr lang="ko-KR" altLang="en-US" sz="4800" spc="-300" dirty="0">
                <a:solidFill>
                  <a:schemeClr val="bg1"/>
                </a:solidFill>
              </a:rPr>
              <a:t>시뮬레이션</a:t>
            </a:r>
            <a:r>
              <a:rPr lang="en-US" altLang="ko-KR" sz="4800" spc="-300" dirty="0">
                <a:solidFill>
                  <a:schemeClr val="bg1"/>
                </a:solidFill>
              </a:rPr>
              <a:t>)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BB92FE-BDD8-C367-C180-EF1641A68D17}"/>
              </a:ext>
            </a:extLst>
          </p:cNvPr>
          <p:cNvSpPr txBox="1"/>
          <p:nvPr/>
        </p:nvSpPr>
        <p:spPr>
          <a:xfrm>
            <a:off x="744442" y="1475489"/>
            <a:ext cx="5563721" cy="2723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/>
              <a:t>데이터셋 구성</a:t>
            </a:r>
            <a:endParaRPr lang="en-US" altLang="ko-KR" sz="2400" b="1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/>
              <a:t>랜덤 사용자 </a:t>
            </a:r>
            <a:r>
              <a:rPr lang="en-US" altLang="ko-KR" sz="1600" dirty="0"/>
              <a:t>10000</a:t>
            </a:r>
            <a:r>
              <a:rPr lang="ko-KR" altLang="en-US" sz="1600" dirty="0"/>
              <a:t>명</a:t>
            </a:r>
            <a:endParaRPr lang="en-US" altLang="ko-KR" sz="1600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/>
              <a:t>관심 목록은 최소 </a:t>
            </a:r>
            <a:r>
              <a:rPr lang="en-US" altLang="ko-KR" sz="1600" dirty="0"/>
              <a:t>1</a:t>
            </a:r>
            <a:r>
              <a:rPr lang="ko-KR" altLang="en-US" sz="1600" dirty="0"/>
              <a:t>개에서 </a:t>
            </a:r>
            <a:r>
              <a:rPr lang="en-US" altLang="ko-KR" sz="1600" dirty="0"/>
              <a:t>10</a:t>
            </a:r>
            <a:r>
              <a:rPr lang="ko-KR" altLang="en-US" sz="1600" dirty="0"/>
              <a:t>개 사이 랜덤</a:t>
            </a:r>
            <a:endParaRPr lang="en-US" altLang="ko-KR" sz="1600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/>
              <a:t>평균 </a:t>
            </a:r>
            <a:r>
              <a:rPr lang="en-US" altLang="ko-KR" sz="1600" dirty="0"/>
              <a:t>4</a:t>
            </a:r>
            <a:r>
              <a:rPr lang="ko-KR" altLang="en-US" sz="1600" dirty="0"/>
              <a:t>개의 관심 목록을 가질 것</a:t>
            </a:r>
            <a:endParaRPr lang="en-US" altLang="ko-KR" sz="1600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/>
              <a:t>관심분야별 실제 통계청 데이터 기반 설정 확률 조정</a:t>
            </a:r>
            <a:endParaRPr lang="en-US" altLang="ko-KR" sz="1600" dirty="0"/>
          </a:p>
        </p:txBody>
      </p:sp>
      <p:pic>
        <p:nvPicPr>
          <p:cNvPr id="8" name="그림 7" descr="텍스트, 스크린샷, 폰트, 블랙이(가) 표시된 사진&#10;&#10;자동 생성된 설명">
            <a:extLst>
              <a:ext uri="{FF2B5EF4-FFF2-40B4-BE49-F238E27FC236}">
                <a16:creationId xmlns:a16="http://schemas.microsoft.com/office/drawing/2014/main" id="{A2B098E6-52A4-5583-13EF-4DFD760B27D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42" y="4875659"/>
            <a:ext cx="10703116" cy="1752556"/>
          </a:xfrm>
          <a:prstGeom prst="rect">
            <a:avLst/>
          </a:prstGeom>
        </p:spPr>
      </p:pic>
      <p:pic>
        <p:nvPicPr>
          <p:cNvPr id="12" name="그림 11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A5ECD8F6-EB10-13CC-C3ED-DAA2936F26A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45704"/>
            <a:ext cx="5086351" cy="352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75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69990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결과</a:t>
            </a:r>
            <a:r>
              <a:rPr lang="en-US" altLang="ko-KR" sz="4800" spc="-300" dirty="0">
                <a:solidFill>
                  <a:schemeClr val="bg1"/>
                </a:solidFill>
              </a:rPr>
              <a:t>(</a:t>
            </a:r>
            <a:r>
              <a:rPr lang="ko-KR" altLang="en-US" sz="4800" spc="-300" dirty="0">
                <a:solidFill>
                  <a:schemeClr val="bg1"/>
                </a:solidFill>
              </a:rPr>
              <a:t>시뮬레이션</a:t>
            </a:r>
            <a:r>
              <a:rPr lang="en-US" altLang="ko-KR" sz="4800" spc="-300" dirty="0">
                <a:solidFill>
                  <a:schemeClr val="bg1"/>
                </a:solidFill>
              </a:rPr>
              <a:t>)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BB92FE-BDD8-C367-C180-EF1641A68D17}"/>
              </a:ext>
            </a:extLst>
          </p:cNvPr>
          <p:cNvSpPr txBox="1"/>
          <p:nvPr/>
        </p:nvSpPr>
        <p:spPr>
          <a:xfrm>
            <a:off x="422359" y="1633467"/>
            <a:ext cx="8509917" cy="715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/>
              <a:t>변형 </a:t>
            </a:r>
            <a:r>
              <a:rPr lang="ko-KR" altLang="en-US" sz="2400" b="1" dirty="0" err="1"/>
              <a:t>자카드</a:t>
            </a:r>
            <a:r>
              <a:rPr lang="ko-KR" altLang="en-US" sz="2400" b="1" dirty="0"/>
              <a:t> 점수 </a:t>
            </a:r>
            <a:r>
              <a:rPr lang="en-US" altLang="ko-KR" sz="2400" b="1" dirty="0"/>
              <a:t>+ </a:t>
            </a:r>
            <a:r>
              <a:rPr lang="ko-KR" altLang="en-US" sz="2400" b="1" dirty="0"/>
              <a:t>관심분야 유사도 점수 분포</a:t>
            </a:r>
            <a:endParaRPr lang="en-US" altLang="ko-KR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AAA489-0635-223D-C044-ED4225EE1EDF}"/>
              </a:ext>
            </a:extLst>
          </p:cNvPr>
          <p:cNvSpPr txBox="1"/>
          <p:nvPr/>
        </p:nvSpPr>
        <p:spPr>
          <a:xfrm>
            <a:off x="1333947" y="5885603"/>
            <a:ext cx="2868245" cy="559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변형 </a:t>
            </a:r>
            <a:r>
              <a:rPr lang="ko-KR" altLang="en-US" dirty="0" err="1"/>
              <a:t>자카드</a:t>
            </a:r>
            <a:r>
              <a:rPr lang="ko-KR" altLang="en-US" dirty="0"/>
              <a:t> 점수분포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EDE977-F138-B42A-9E0C-7AA7880502A7}"/>
              </a:ext>
            </a:extLst>
          </p:cNvPr>
          <p:cNvSpPr txBox="1"/>
          <p:nvPr/>
        </p:nvSpPr>
        <p:spPr>
          <a:xfrm>
            <a:off x="4690056" y="5885603"/>
            <a:ext cx="3243308" cy="559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관심분야 유사도 점수분포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40468A-6870-18D5-41EC-728D5F6C65CE}"/>
              </a:ext>
            </a:extLst>
          </p:cNvPr>
          <p:cNvSpPr txBox="1"/>
          <p:nvPr/>
        </p:nvSpPr>
        <p:spPr>
          <a:xfrm>
            <a:off x="8421228" y="5867305"/>
            <a:ext cx="3243308" cy="559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점수 합산 분포</a:t>
            </a:r>
            <a:endParaRPr lang="en-US" altLang="ko-KR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D81A719-37A0-F2BC-3CF0-1F97D68B5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21" y="2645552"/>
            <a:ext cx="10287682" cy="342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690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88" y="0"/>
            <a:ext cx="4542312" cy="6858000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800960AB-04BC-4B90-A57C-513D8F4B51F4}"/>
              </a:ext>
            </a:extLst>
          </p:cNvPr>
          <p:cNvGrpSpPr/>
          <p:nvPr/>
        </p:nvGrpSpPr>
        <p:grpSpPr>
          <a:xfrm>
            <a:off x="0" y="465220"/>
            <a:ext cx="7649688" cy="1203159"/>
            <a:chOff x="0" y="465220"/>
            <a:chExt cx="12192000" cy="1203159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C2F3120-9862-4C3C-A605-489021D04389}"/>
                </a:ext>
              </a:extLst>
            </p:cNvPr>
            <p:cNvSpPr/>
            <p:nvPr/>
          </p:nvSpPr>
          <p:spPr>
            <a:xfrm>
              <a:off x="0" y="465220"/>
              <a:ext cx="12192000" cy="12031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216426C-457E-40A8-8AA4-C7936D4A1DDE}"/>
                </a:ext>
              </a:extLst>
            </p:cNvPr>
            <p:cNvSpPr txBox="1"/>
            <p:nvPr/>
          </p:nvSpPr>
          <p:spPr>
            <a:xfrm>
              <a:off x="1331496" y="636855"/>
              <a:ext cx="286194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Index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CCBA1550-8503-4C0F-A249-C80423AC1EEC}"/>
              </a:ext>
            </a:extLst>
          </p:cNvPr>
          <p:cNvGrpSpPr/>
          <p:nvPr/>
        </p:nvGrpSpPr>
        <p:grpSpPr>
          <a:xfrm>
            <a:off x="835428" y="2072061"/>
            <a:ext cx="6087132" cy="758354"/>
            <a:chOff x="1088192" y="2426367"/>
            <a:chExt cx="6087132" cy="8341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2C43422-DCBB-426B-9D4F-DC0BE9237952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D5652E9-F3A7-43D7-B881-3A249DB1D8B6}"/>
                </a:ext>
              </a:extLst>
            </p:cNvPr>
            <p:cNvSpPr txBox="1"/>
            <p:nvPr/>
          </p:nvSpPr>
          <p:spPr>
            <a:xfrm>
              <a:off x="1241431" y="2426367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1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12F7CD5-7DFE-4C49-978B-5E7D6411A371}"/>
                </a:ext>
              </a:extLst>
            </p:cNvPr>
            <p:cNvSpPr txBox="1"/>
            <p:nvPr/>
          </p:nvSpPr>
          <p:spPr>
            <a:xfrm>
              <a:off x="2387595" y="2518701"/>
              <a:ext cx="4787729" cy="710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solidFill>
                    <a:schemeClr val="bg2">
                      <a:lumMod val="25000"/>
                    </a:schemeClr>
                  </a:solidFill>
                </a:rPr>
                <a:t>프로젝트 소개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9E41213-2ADE-4B46-B0E8-259E0947FD84}"/>
              </a:ext>
            </a:extLst>
          </p:cNvPr>
          <p:cNvGrpSpPr/>
          <p:nvPr/>
        </p:nvGrpSpPr>
        <p:grpSpPr>
          <a:xfrm>
            <a:off x="835427" y="3414413"/>
            <a:ext cx="6087133" cy="758353"/>
            <a:chOff x="1088192" y="2426368"/>
            <a:chExt cx="6087133" cy="83418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BD7FA61-7E07-4D59-AA4B-A42149DE4736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592AD74-0B08-4850-975A-F126E87D29C2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2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2B29A44-90C9-4416-B007-9489C267FACB}"/>
                </a:ext>
              </a:extLst>
            </p:cNvPr>
            <p:cNvSpPr txBox="1"/>
            <p:nvPr/>
          </p:nvSpPr>
          <p:spPr>
            <a:xfrm>
              <a:off x="2387596" y="2518701"/>
              <a:ext cx="4787729" cy="710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solidFill>
                    <a:schemeClr val="bg2">
                      <a:lumMod val="25000"/>
                    </a:schemeClr>
                  </a:solidFill>
                </a:rPr>
                <a:t>프로젝트 내용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48C264C-F7E8-D28F-B855-0ABF5F53D1A8}"/>
              </a:ext>
            </a:extLst>
          </p:cNvPr>
          <p:cNvGrpSpPr/>
          <p:nvPr/>
        </p:nvGrpSpPr>
        <p:grpSpPr>
          <a:xfrm>
            <a:off x="835427" y="4979877"/>
            <a:ext cx="6087133" cy="830997"/>
            <a:chOff x="1088192" y="2426368"/>
            <a:chExt cx="6087133" cy="91409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F1537E4-DE53-6C4A-70AD-8E7A978B7577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D39F06-17AA-3746-542E-CD7EFE7FB293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9140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3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1C6677-0C57-D3DA-B049-43C7CB98B088}"/>
                </a:ext>
              </a:extLst>
            </p:cNvPr>
            <p:cNvSpPr txBox="1"/>
            <p:nvPr/>
          </p:nvSpPr>
          <p:spPr>
            <a:xfrm>
              <a:off x="2387596" y="2518701"/>
              <a:ext cx="4787729" cy="710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solidFill>
                    <a:schemeClr val="bg2">
                      <a:lumMod val="25000"/>
                    </a:schemeClr>
                  </a:solidFill>
                </a:rPr>
                <a:t>프로젝트 결과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1C139C0-BF3D-E284-EB3E-BECC302229EA}"/>
              </a:ext>
            </a:extLst>
          </p:cNvPr>
          <p:cNvSpPr txBox="1"/>
          <p:nvPr/>
        </p:nvSpPr>
        <p:spPr>
          <a:xfrm>
            <a:off x="2134831" y="2827513"/>
            <a:ext cx="376948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/>
              <a:t>기존 프로젝트 소개</a:t>
            </a:r>
            <a:endParaRPr lang="en-US" altLang="ko-K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/>
              <a:t>현 프로젝트 소개</a:t>
            </a:r>
            <a:endParaRPr lang="en-US" altLang="ko-KR" sz="1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466344-D684-9912-0679-58205FA58E9E}"/>
              </a:ext>
            </a:extLst>
          </p:cNvPr>
          <p:cNvSpPr txBox="1"/>
          <p:nvPr/>
        </p:nvSpPr>
        <p:spPr>
          <a:xfrm>
            <a:off x="2134831" y="4169865"/>
            <a:ext cx="495965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/>
              <a:t>사용한 </a:t>
            </a:r>
            <a:r>
              <a:rPr lang="en-US" altLang="ko-KR" sz="1500" dirty="0"/>
              <a:t>OSS, </a:t>
            </a:r>
            <a:r>
              <a:rPr lang="ko-KR" altLang="en-US" sz="1500" dirty="0"/>
              <a:t>개발 프레임 워크 및 개발 방법론</a:t>
            </a:r>
            <a:endParaRPr lang="en-US" altLang="ko-K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/>
              <a:t>프로젝트 내용</a:t>
            </a:r>
            <a:endParaRPr lang="en-US" altLang="ko-K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/>
              <a:t>최종 결과물</a:t>
            </a:r>
            <a:endParaRPr lang="en-US" altLang="ko-KR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8D62A8-5AEE-B8AE-5708-54CA198B47BF}"/>
              </a:ext>
            </a:extLst>
          </p:cNvPr>
          <p:cNvSpPr txBox="1"/>
          <p:nvPr/>
        </p:nvSpPr>
        <p:spPr>
          <a:xfrm>
            <a:off x="2134830" y="5738230"/>
            <a:ext cx="376948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/>
              <a:t>평가방법 및 결과</a:t>
            </a:r>
            <a:endParaRPr lang="en-US" altLang="ko-K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/>
              <a:t>기대효과</a:t>
            </a: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4167942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">
        <p159:morph option="byObject"/>
      </p:transition>
    </mc:Choice>
    <mc:Fallback xmlns="">
      <p:transition spd="slow" advTm="2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69990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결과</a:t>
            </a:r>
            <a:r>
              <a:rPr lang="en-US" altLang="ko-KR" sz="4800" spc="-300" dirty="0">
                <a:solidFill>
                  <a:schemeClr val="bg1"/>
                </a:solidFill>
              </a:rPr>
              <a:t>(</a:t>
            </a:r>
            <a:r>
              <a:rPr lang="ko-KR" altLang="en-US" sz="4800" spc="-300" dirty="0">
                <a:solidFill>
                  <a:schemeClr val="bg1"/>
                </a:solidFill>
              </a:rPr>
              <a:t>시뮬레이션</a:t>
            </a:r>
            <a:r>
              <a:rPr lang="en-US" altLang="ko-KR" sz="4800" spc="-300" dirty="0">
                <a:solidFill>
                  <a:schemeClr val="bg1"/>
                </a:solidFill>
              </a:rPr>
              <a:t>)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BB92FE-BDD8-C367-C180-EF1641A68D17}"/>
              </a:ext>
            </a:extLst>
          </p:cNvPr>
          <p:cNvSpPr txBox="1"/>
          <p:nvPr/>
        </p:nvSpPr>
        <p:spPr>
          <a:xfrm>
            <a:off x="422359" y="1633467"/>
            <a:ext cx="8509917" cy="715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/>
              <a:t>변형 </a:t>
            </a:r>
            <a:r>
              <a:rPr lang="ko-KR" altLang="en-US" sz="2400" b="1" dirty="0" err="1"/>
              <a:t>자카드</a:t>
            </a:r>
            <a:r>
              <a:rPr lang="ko-KR" altLang="en-US" sz="2400" b="1" dirty="0"/>
              <a:t> 점수 </a:t>
            </a:r>
            <a:r>
              <a:rPr lang="en-US" altLang="ko-KR" sz="2400" b="1" dirty="0"/>
              <a:t>+ </a:t>
            </a:r>
            <a:r>
              <a:rPr lang="ko-KR" altLang="en-US" sz="2400" b="1" dirty="0"/>
              <a:t>관심분야 유사도 점수 분포</a:t>
            </a:r>
            <a:endParaRPr lang="en-US" altLang="ko-KR" sz="2400" b="1" dirty="0"/>
          </a:p>
        </p:txBody>
      </p:sp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885931A-AE21-8351-5FA5-BD4EFCCADB4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543" y="2676830"/>
            <a:ext cx="7906914" cy="366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115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69990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결과</a:t>
            </a:r>
            <a:r>
              <a:rPr lang="en-US" altLang="ko-KR" sz="4800" spc="-300" dirty="0">
                <a:solidFill>
                  <a:schemeClr val="bg1"/>
                </a:solidFill>
              </a:rPr>
              <a:t>(</a:t>
            </a:r>
            <a:r>
              <a:rPr lang="ko-KR" altLang="en-US" sz="4800" spc="-300" dirty="0">
                <a:solidFill>
                  <a:schemeClr val="bg1"/>
                </a:solidFill>
              </a:rPr>
              <a:t>시뮬레이션</a:t>
            </a:r>
            <a:r>
              <a:rPr lang="en-US" altLang="ko-KR" sz="4800" spc="-300" dirty="0">
                <a:solidFill>
                  <a:schemeClr val="bg1"/>
                </a:solidFill>
              </a:rPr>
              <a:t>)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BB92FE-BDD8-C367-C180-EF1641A68D17}"/>
              </a:ext>
            </a:extLst>
          </p:cNvPr>
          <p:cNvSpPr txBox="1"/>
          <p:nvPr/>
        </p:nvSpPr>
        <p:spPr>
          <a:xfrm>
            <a:off x="422359" y="1633467"/>
            <a:ext cx="8509917" cy="715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/>
              <a:t>변형 </a:t>
            </a:r>
            <a:r>
              <a:rPr lang="ko-KR" altLang="en-US" sz="2400" b="1" dirty="0" err="1"/>
              <a:t>자카드</a:t>
            </a:r>
            <a:r>
              <a:rPr lang="ko-KR" altLang="en-US" sz="2400" b="1" dirty="0"/>
              <a:t> 점수 </a:t>
            </a:r>
            <a:r>
              <a:rPr lang="en-US" altLang="ko-KR" sz="2400" b="1" dirty="0"/>
              <a:t>+ </a:t>
            </a:r>
            <a:r>
              <a:rPr lang="ko-KR" altLang="en-US" sz="2400" b="1" dirty="0"/>
              <a:t>관심분야 유사도 점수 분포</a:t>
            </a:r>
            <a:endParaRPr lang="en-US" altLang="ko-KR" sz="24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6EA3DF9-F3EB-051B-2B2B-6D0F3C6C8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286" y="2930278"/>
            <a:ext cx="4391980" cy="33549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2E2D5A-25A5-C089-9202-131BFBBF180F}"/>
              </a:ext>
            </a:extLst>
          </p:cNvPr>
          <p:cNvSpPr txBox="1"/>
          <p:nvPr/>
        </p:nvSpPr>
        <p:spPr>
          <a:xfrm>
            <a:off x="416560" y="2930278"/>
            <a:ext cx="52021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1</a:t>
            </a:r>
            <a:r>
              <a:rPr lang="ko-KR" altLang="en-US" dirty="0"/>
              <a:t>개가 동일한 경우의 점수보다 큰 경우</a:t>
            </a:r>
            <a:r>
              <a:rPr lang="en-US" altLang="ko-KR" dirty="0"/>
              <a:t>: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    </a:t>
            </a:r>
            <a:r>
              <a:rPr lang="en-US" altLang="ko-KR" dirty="0"/>
              <a:t>5000</a:t>
            </a:r>
            <a:r>
              <a:rPr lang="ko-KR" altLang="en-US" dirty="0"/>
              <a:t>쌍 중 </a:t>
            </a:r>
            <a:r>
              <a:rPr lang="en-US" altLang="ko-KR" dirty="0"/>
              <a:t>4998</a:t>
            </a:r>
            <a:r>
              <a:rPr lang="ko-KR" altLang="en-US" dirty="0"/>
              <a:t>쌍</a:t>
            </a:r>
            <a:r>
              <a:rPr lang="en-US" altLang="ko-KR" dirty="0"/>
              <a:t>(99.96%)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2</a:t>
            </a:r>
            <a:r>
              <a:rPr lang="ko-KR" altLang="en-US" dirty="0"/>
              <a:t>개가 동일한 경우의 점수보다 큰 경우</a:t>
            </a:r>
            <a:r>
              <a:rPr lang="en-US" altLang="ko-KR" dirty="0"/>
              <a:t>: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    5000</a:t>
            </a:r>
            <a:r>
              <a:rPr lang="ko-KR" altLang="en-US" dirty="0">
                <a:sym typeface="Wingdings" panose="05000000000000000000" pitchFamily="2" charset="2"/>
              </a:rPr>
              <a:t>쌍 중 </a:t>
            </a:r>
            <a:r>
              <a:rPr lang="en-US" altLang="ko-KR" dirty="0">
                <a:sym typeface="Wingdings" panose="05000000000000000000" pitchFamily="2" charset="2"/>
              </a:rPr>
              <a:t>4965</a:t>
            </a:r>
            <a:r>
              <a:rPr lang="ko-KR" altLang="en-US" dirty="0">
                <a:sym typeface="Wingdings" panose="05000000000000000000" pitchFamily="2" charset="2"/>
              </a:rPr>
              <a:t>쌍</a:t>
            </a:r>
            <a:r>
              <a:rPr lang="en-US" altLang="ko-KR" dirty="0">
                <a:sym typeface="Wingdings" panose="05000000000000000000" pitchFamily="2" charset="2"/>
              </a:rPr>
              <a:t>(99.3%)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ym typeface="Wingdings" panose="05000000000000000000" pitchFamily="2" charset="2"/>
              </a:rPr>
              <a:t>3</a:t>
            </a:r>
            <a:r>
              <a:rPr lang="ko-KR" altLang="en-US" dirty="0">
                <a:sym typeface="Wingdings" panose="05000000000000000000" pitchFamily="2" charset="2"/>
              </a:rPr>
              <a:t>개가 동일한 경우의 점수보다 큰 경우</a:t>
            </a:r>
            <a:r>
              <a:rPr lang="en-US" altLang="ko-KR" dirty="0">
                <a:sym typeface="Wingdings" panose="05000000000000000000" pitchFamily="2" charset="2"/>
              </a:rPr>
              <a:t>: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    5000</a:t>
            </a:r>
            <a:r>
              <a:rPr lang="ko-KR" altLang="en-US" dirty="0">
                <a:sym typeface="Wingdings" panose="05000000000000000000" pitchFamily="2" charset="2"/>
              </a:rPr>
              <a:t>쌍 중 </a:t>
            </a:r>
            <a:r>
              <a:rPr lang="en-US" altLang="ko-KR" dirty="0">
                <a:sym typeface="Wingdings" panose="05000000000000000000" pitchFamily="2" charset="2"/>
              </a:rPr>
              <a:t>3003</a:t>
            </a:r>
            <a:r>
              <a:rPr lang="ko-KR" altLang="en-US" dirty="0">
                <a:sym typeface="Wingdings" panose="05000000000000000000" pitchFamily="2" charset="2"/>
              </a:rPr>
              <a:t>쌍</a:t>
            </a:r>
            <a:r>
              <a:rPr lang="en-US" altLang="ko-KR" dirty="0">
                <a:sym typeface="Wingdings" panose="05000000000000000000" pitchFamily="2" charset="2"/>
              </a:rPr>
              <a:t>(60.06%)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ym typeface="Wingdings" panose="05000000000000000000" pitchFamily="2" charset="2"/>
              </a:rPr>
              <a:t>4</a:t>
            </a:r>
            <a:r>
              <a:rPr lang="ko-KR" altLang="en-US" dirty="0">
                <a:sym typeface="Wingdings" panose="05000000000000000000" pitchFamily="2" charset="2"/>
              </a:rPr>
              <a:t>개가 모두 동일한 경우의 점수보다 큰 경우</a:t>
            </a:r>
            <a:r>
              <a:rPr lang="en-US" altLang="ko-KR" dirty="0">
                <a:sym typeface="Wingdings" panose="05000000000000000000" pitchFamily="2" charset="2"/>
              </a:rPr>
              <a:t>: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    5000</a:t>
            </a:r>
            <a:r>
              <a:rPr lang="ko-KR" altLang="en-US" dirty="0">
                <a:sym typeface="Wingdings" panose="05000000000000000000" pitchFamily="2" charset="2"/>
              </a:rPr>
              <a:t>쌍 중 </a:t>
            </a:r>
            <a:r>
              <a:rPr lang="en-US" altLang="ko-KR" dirty="0">
                <a:sym typeface="Wingdings" panose="05000000000000000000" pitchFamily="2" charset="2"/>
              </a:rPr>
              <a:t>1193</a:t>
            </a:r>
            <a:r>
              <a:rPr lang="ko-KR" altLang="en-US" dirty="0">
                <a:sym typeface="Wingdings" panose="05000000000000000000" pitchFamily="2" charset="2"/>
              </a:rPr>
              <a:t>쌍</a:t>
            </a:r>
            <a:r>
              <a:rPr lang="en-US" altLang="ko-KR" dirty="0">
                <a:sym typeface="Wingdings" panose="05000000000000000000" pitchFamily="2" charset="2"/>
              </a:rPr>
              <a:t>(23.86%)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4996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결과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8E33B8-B353-C163-671B-EAFB2EA444DE}"/>
              </a:ext>
            </a:extLst>
          </p:cNvPr>
          <p:cNvSpPr txBox="1"/>
          <p:nvPr/>
        </p:nvSpPr>
        <p:spPr>
          <a:xfrm>
            <a:off x="856527" y="2005505"/>
            <a:ext cx="598570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기대효과</a:t>
            </a:r>
            <a:endParaRPr lang="en-US" altLang="ko-KR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유사한 관심분야를 가진 사람들끼리 </a:t>
            </a:r>
            <a:r>
              <a:rPr lang="ko-KR" altLang="en-US" sz="2000" dirty="0" err="1"/>
              <a:t>연결시켜줌으로써</a:t>
            </a:r>
            <a:r>
              <a:rPr lang="ko-KR" altLang="en-US" sz="2000" dirty="0"/>
              <a:t>  지속적인 만남을 할 가능성이 있는 사람들을 매칭</a:t>
            </a:r>
            <a:r>
              <a:rPr lang="en-US" altLang="ko-KR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안정 </a:t>
            </a:r>
            <a:r>
              <a:rPr lang="ko-KR" altLang="en-US" sz="2000" dirty="0" err="1"/>
              <a:t>매칭을</a:t>
            </a:r>
            <a:r>
              <a:rPr lang="ko-KR" altLang="en-US" sz="2000" dirty="0"/>
              <a:t> 하여 대부분의 사용자들이 적합한 </a:t>
            </a:r>
            <a:r>
              <a:rPr lang="ko-KR" altLang="en-US" sz="2000" dirty="0" err="1"/>
              <a:t>매칭을</a:t>
            </a:r>
            <a:r>
              <a:rPr lang="ko-KR" altLang="en-US" sz="2000" dirty="0"/>
              <a:t> 함</a:t>
            </a:r>
            <a:r>
              <a:rPr lang="en-US" altLang="ko-KR" sz="2000" dirty="0"/>
              <a:t>.</a:t>
            </a:r>
          </a:p>
        </p:txBody>
      </p:sp>
      <p:pic>
        <p:nvPicPr>
          <p:cNvPr id="6" name="그림 5" descr="애니메이션, 인간의 얼굴, 아니메, 만화 영화이(가) 표시된 사진&#10;&#10;자동 생성된 설명">
            <a:extLst>
              <a:ext uri="{FF2B5EF4-FFF2-40B4-BE49-F238E27FC236}">
                <a16:creationId xmlns:a16="http://schemas.microsoft.com/office/drawing/2014/main" id="{E60ABE4D-298E-2BD3-F71D-F87CE4A34D7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234" y="1576551"/>
            <a:ext cx="4808483" cy="48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632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8649BF-F085-7747-ED99-2269F942CF95}"/>
              </a:ext>
            </a:extLst>
          </p:cNvPr>
          <p:cNvSpPr txBox="1"/>
          <p:nvPr/>
        </p:nvSpPr>
        <p:spPr>
          <a:xfrm>
            <a:off x="1524003" y="1999615"/>
            <a:ext cx="9144000" cy="2764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94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3E123ECD-50A9-47CD-A954-5B93ACEC31F1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7265DF37-E042-4E0E-8145-DF2831F7A8B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7" name="이등변 삼각형 106">
              <a:extLst>
                <a:ext uri="{FF2B5EF4-FFF2-40B4-BE49-F238E27FC236}">
                  <a16:creationId xmlns:a16="http://schemas.microsoft.com/office/drawing/2014/main" id="{A39E460E-FB92-40B2-8259-5C5554FC4D3E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이등변 삼각형 80">
              <a:extLst>
                <a:ext uri="{FF2B5EF4-FFF2-40B4-BE49-F238E27FC236}">
                  <a16:creationId xmlns:a16="http://schemas.microsoft.com/office/drawing/2014/main" id="{D443AF3E-4CC5-4DFE-8866-36F72611CD8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9900BF35-88B1-489A-9BA7-4409AA2777E2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0960ED75-C30C-4EF7-8F23-ABE475F25384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79CD6340-4140-4C85-B813-981C8DDD2AA0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프로젝트 소개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889393A-6FF5-449B-94B3-60E826D9B4F6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1.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0BB95ACB-8F73-400C-8C3D-A7654DC5E89C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8687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기반 프로젝트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4D4BD3-D02A-D965-206D-48AB42FF55E5}"/>
              </a:ext>
            </a:extLst>
          </p:cNvPr>
          <p:cNvSpPr txBox="1"/>
          <p:nvPr/>
        </p:nvSpPr>
        <p:spPr>
          <a:xfrm>
            <a:off x="599768" y="1553497"/>
            <a:ext cx="6990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i="0" dirty="0">
                <a:solidFill>
                  <a:srgbClr val="1F2328"/>
                </a:solidFill>
                <a:effectLst/>
                <a:latin typeface="+mn-ea"/>
              </a:rPr>
              <a:t>Co</a:t>
            </a:r>
            <a:r>
              <a:rPr lang="ko-KR" altLang="en-US" i="0" dirty="0">
                <a:solidFill>
                  <a:srgbClr val="1F2328"/>
                </a:solidFill>
                <a:effectLst/>
                <a:latin typeface="+mn-ea"/>
              </a:rPr>
              <a:t>끼리 </a:t>
            </a:r>
            <a:r>
              <a:rPr lang="en-US" altLang="ko-KR" i="0" dirty="0">
                <a:solidFill>
                  <a:srgbClr val="1F2328"/>
                </a:solidFill>
                <a:effectLst/>
                <a:latin typeface="+mn-ea"/>
              </a:rPr>
              <a:t>(</a:t>
            </a:r>
            <a:r>
              <a:rPr lang="ko-KR" altLang="en-US" i="0" dirty="0">
                <a:solidFill>
                  <a:srgbClr val="1F2328"/>
                </a:solidFill>
                <a:effectLst/>
                <a:latin typeface="+mn-ea"/>
              </a:rPr>
              <a:t>대학생 캠퍼스 네트워크 형성을 위한 익명 매칭 서비스</a:t>
            </a:r>
            <a:r>
              <a:rPr lang="en-US" altLang="ko-KR" i="0" dirty="0">
                <a:solidFill>
                  <a:srgbClr val="1F2328"/>
                </a:solidFill>
                <a:effectLst/>
                <a:latin typeface="+mn-ea"/>
              </a:rPr>
              <a:t>)</a:t>
            </a:r>
            <a:endParaRPr lang="ko-KR" altLang="en-US" i="0" dirty="0">
              <a:solidFill>
                <a:srgbClr val="1F2328"/>
              </a:solidFill>
              <a:effectLst/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801665-20A3-2DB5-60D7-80A39E9DB1C9}"/>
              </a:ext>
            </a:extLst>
          </p:cNvPr>
          <p:cNvSpPr txBox="1"/>
          <p:nvPr/>
        </p:nvSpPr>
        <p:spPr>
          <a:xfrm>
            <a:off x="552050" y="5903915"/>
            <a:ext cx="7429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2023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년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1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학기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공개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SW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02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분반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우리만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명이조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4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조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742876-3396-2A69-4E5A-31DB14842E5E}"/>
              </a:ext>
            </a:extLst>
          </p:cNvPr>
          <p:cNvSpPr txBox="1"/>
          <p:nvPr/>
        </p:nvSpPr>
        <p:spPr>
          <a:xfrm>
            <a:off x="552050" y="6273247"/>
            <a:ext cx="6105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https://github.com/CSID-DGU/2023-1-OSSP2-4ofUs-4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C495C74-C3EB-21D7-9EC5-E47943575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8" y="2525988"/>
            <a:ext cx="10525125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594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기반 프로젝트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3A7A891C-D785-C3DA-F01C-B24EEB4A8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" y="1607741"/>
            <a:ext cx="5420222" cy="211759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CBD7C9A-8099-907B-476C-31B41106C309}"/>
              </a:ext>
            </a:extLst>
          </p:cNvPr>
          <p:cNvSpPr txBox="1"/>
          <p:nvPr/>
        </p:nvSpPr>
        <p:spPr>
          <a:xfrm>
            <a:off x="497647" y="4087374"/>
            <a:ext cx="5258048" cy="1298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/>
              <a:t>기존 프로젝트의 목표</a:t>
            </a:r>
            <a:r>
              <a:rPr lang="en-US" altLang="ko-KR" sz="2400" dirty="0"/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대학생 네트워크 형성을 위한 익명 매칭 서비스 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31EF32-8D0D-D17F-F443-B08D231AADF1}"/>
              </a:ext>
            </a:extLst>
          </p:cNvPr>
          <p:cNvSpPr txBox="1"/>
          <p:nvPr/>
        </p:nvSpPr>
        <p:spPr>
          <a:xfrm>
            <a:off x="6270207" y="1607741"/>
            <a:ext cx="5505233" cy="4068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/>
              <a:t>팀의 목표</a:t>
            </a:r>
            <a:r>
              <a:rPr lang="en-US" altLang="ko-KR" sz="2400" b="1" dirty="0"/>
              <a:t>: </a:t>
            </a:r>
            <a:r>
              <a:rPr lang="ko-KR" altLang="en-US" sz="2400" dirty="0"/>
              <a:t>네트워크 형성에 집중</a:t>
            </a:r>
            <a:endParaRPr lang="en-US" altLang="ko-KR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사회적 네트워크 형성을 위해 동일한 관심분야를 공유하는 사람끼리 연결 시켜주는 서비스를 제작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관심분야가 유사한 사람에 대한 호감이 높다</a:t>
            </a:r>
            <a:r>
              <a:rPr lang="en-US" altLang="ko-KR" dirty="0"/>
              <a:t>. </a:t>
            </a:r>
            <a:r>
              <a:rPr lang="ko-KR" altLang="en-US" dirty="0"/>
              <a:t>관심분야의 공유는 인간관계 발전에 영향을 끼친다</a:t>
            </a:r>
            <a:r>
              <a:rPr lang="en-US" altLang="ko-KR" dirty="0"/>
              <a:t>.(</a:t>
            </a:r>
            <a:r>
              <a:rPr lang="ko-KR" altLang="en-US" dirty="0"/>
              <a:t>논문 발췌</a:t>
            </a:r>
            <a:r>
              <a:rPr lang="en-US" altLang="ko-KR" dirty="0"/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0A1A69-B377-07E6-403B-E3A5EC76714D}"/>
              </a:ext>
            </a:extLst>
          </p:cNvPr>
          <p:cNvSpPr txBox="1"/>
          <p:nvPr/>
        </p:nvSpPr>
        <p:spPr>
          <a:xfrm>
            <a:off x="6096000" y="5583298"/>
            <a:ext cx="6096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err="1">
                <a:latin typeface="+mn-ea"/>
              </a:rPr>
              <a:t>Zorn</a:t>
            </a:r>
            <a:r>
              <a:rPr lang="ko-KR" altLang="en-US" sz="1400" dirty="0">
                <a:latin typeface="+mn-ea"/>
              </a:rPr>
              <a:t>, </a:t>
            </a:r>
            <a:r>
              <a:rPr lang="ko-KR" altLang="en-US" sz="1400" dirty="0" err="1">
                <a:latin typeface="+mn-ea"/>
              </a:rPr>
              <a:t>T</a:t>
            </a:r>
            <a:r>
              <a:rPr lang="ko-KR" altLang="en-US" sz="1400" dirty="0">
                <a:latin typeface="+mn-ea"/>
              </a:rPr>
              <a:t>. </a:t>
            </a:r>
            <a:r>
              <a:rPr lang="ko-KR" altLang="en-US" sz="1400" dirty="0" err="1">
                <a:latin typeface="+mn-ea"/>
              </a:rPr>
              <a:t>J</a:t>
            </a:r>
            <a:r>
              <a:rPr lang="ko-KR" altLang="en-US" sz="1400" dirty="0">
                <a:latin typeface="+mn-ea"/>
              </a:rPr>
              <a:t>., </a:t>
            </a:r>
            <a:r>
              <a:rPr lang="ko-KR" altLang="en-US" sz="1400" dirty="0" err="1">
                <a:latin typeface="+mn-ea"/>
              </a:rPr>
              <a:t>Mata</a:t>
            </a:r>
            <a:r>
              <a:rPr lang="ko-KR" altLang="en-US" sz="1400" dirty="0">
                <a:latin typeface="+mn-ea"/>
              </a:rPr>
              <a:t>, </a:t>
            </a:r>
            <a:r>
              <a:rPr lang="ko-KR" altLang="en-US" sz="1400" dirty="0" err="1">
                <a:latin typeface="+mn-ea"/>
              </a:rPr>
              <a:t>A</a:t>
            </a:r>
            <a:r>
              <a:rPr lang="ko-KR" altLang="en-US" sz="1400" dirty="0">
                <a:latin typeface="+mn-ea"/>
              </a:rPr>
              <a:t>., &amp; </a:t>
            </a:r>
            <a:r>
              <a:rPr lang="ko-KR" altLang="en-US" sz="1400" dirty="0" err="1">
                <a:latin typeface="+mn-ea"/>
              </a:rPr>
              <a:t>Alves</a:t>
            </a:r>
            <a:r>
              <a:rPr lang="ko-KR" altLang="en-US" sz="1400" dirty="0">
                <a:latin typeface="+mn-ea"/>
              </a:rPr>
              <a:t>, </a:t>
            </a:r>
            <a:r>
              <a:rPr lang="ko-KR" altLang="en-US" sz="1400" dirty="0" err="1">
                <a:latin typeface="+mn-ea"/>
              </a:rPr>
              <a:t>H</a:t>
            </a:r>
            <a:r>
              <a:rPr lang="ko-KR" altLang="en-US" sz="1400" dirty="0">
                <a:latin typeface="+mn-ea"/>
              </a:rPr>
              <a:t>. (2022). </a:t>
            </a:r>
            <a:r>
              <a:rPr lang="ko-KR" altLang="en-US" sz="1400" dirty="0" err="1">
                <a:latin typeface="+mn-ea"/>
              </a:rPr>
              <a:t>Attitude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similarity</a:t>
            </a:r>
            <a:r>
              <a:rPr lang="ko-KR" altLang="en-US" sz="1400" dirty="0">
                <a:latin typeface="+mn-ea"/>
              </a:rPr>
              <a:t> and </a:t>
            </a:r>
            <a:r>
              <a:rPr lang="ko-KR" altLang="en-US" sz="1400" dirty="0" err="1">
                <a:latin typeface="+mn-ea"/>
              </a:rPr>
              <a:t>interpersonal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liking</a:t>
            </a:r>
            <a:r>
              <a:rPr lang="ko-KR" altLang="en-US" sz="1400" dirty="0">
                <a:latin typeface="+mn-ea"/>
              </a:rPr>
              <a:t>: </a:t>
            </a:r>
            <a:r>
              <a:rPr lang="ko-KR" altLang="en-US" sz="1400" dirty="0" err="1">
                <a:latin typeface="+mn-ea"/>
              </a:rPr>
              <a:t>A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dominance</a:t>
            </a:r>
            <a:r>
              <a:rPr lang="ko-KR" altLang="en-US" sz="1400" dirty="0">
                <a:latin typeface="+mn-ea"/>
              </a:rPr>
              <a:t> of </a:t>
            </a:r>
            <a:r>
              <a:rPr lang="ko-KR" altLang="en-US" sz="1400" dirty="0" err="1">
                <a:latin typeface="+mn-ea"/>
              </a:rPr>
              <a:t>positive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over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negative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attitudes</a:t>
            </a:r>
            <a:r>
              <a:rPr lang="ko-KR" altLang="en-US" sz="1400" dirty="0">
                <a:latin typeface="+mn-ea"/>
              </a:rPr>
              <a:t>. </a:t>
            </a:r>
            <a:r>
              <a:rPr lang="ko-KR" altLang="en-US" sz="1400" dirty="0" err="1">
                <a:latin typeface="+mn-ea"/>
              </a:rPr>
              <a:t>Available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online</a:t>
            </a:r>
            <a:r>
              <a:rPr lang="ko-KR" altLang="en-US" sz="1400" dirty="0">
                <a:latin typeface="+mn-ea"/>
              </a:rPr>
              <a:t> 11 </a:t>
            </a:r>
            <a:r>
              <a:rPr lang="ko-KR" altLang="en-US" sz="1400" dirty="0" err="1">
                <a:latin typeface="+mn-ea"/>
              </a:rPr>
              <a:t>January</a:t>
            </a:r>
            <a:r>
              <a:rPr lang="ko-KR" altLang="en-US" sz="1400" dirty="0">
                <a:latin typeface="+mn-ea"/>
              </a:rPr>
              <a:t> 2022.</a:t>
            </a:r>
          </a:p>
        </p:txBody>
      </p:sp>
    </p:spTree>
    <p:extLst>
      <p:ext uri="{BB962C8B-B14F-4D97-AF65-F5344CB8AC3E}">
        <p14:creationId xmlns:p14="http://schemas.microsoft.com/office/powerpoint/2010/main" val="419482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F4C83C0-2BD5-194D-3FF1-E1E1EC027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527" y="1673012"/>
            <a:ext cx="10525125" cy="237172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9BDF76E-3E1F-7658-1C7B-2D529318CC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527" y="3810362"/>
            <a:ext cx="10629900" cy="20383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8E33B8-B353-C163-671B-EAFB2EA444DE}"/>
              </a:ext>
            </a:extLst>
          </p:cNvPr>
          <p:cNvSpPr txBox="1"/>
          <p:nvPr/>
        </p:nvSpPr>
        <p:spPr>
          <a:xfrm>
            <a:off x="856527" y="1679339"/>
            <a:ext cx="2395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기존 구조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0B848A-089D-9EAC-8AB0-E1BD7CBDAD87}"/>
              </a:ext>
            </a:extLst>
          </p:cNvPr>
          <p:cNvSpPr txBox="1"/>
          <p:nvPr/>
        </p:nvSpPr>
        <p:spPr>
          <a:xfrm>
            <a:off x="856527" y="3809304"/>
            <a:ext cx="2395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바뀐 구조</a:t>
            </a:r>
          </a:p>
        </p:txBody>
      </p:sp>
    </p:spTree>
    <p:extLst>
      <p:ext uri="{BB962C8B-B14F-4D97-AF65-F5344CB8AC3E}">
        <p14:creationId xmlns:p14="http://schemas.microsoft.com/office/powerpoint/2010/main" val="3089824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8E33B8-B353-C163-671B-EAFB2EA444DE}"/>
              </a:ext>
            </a:extLst>
          </p:cNvPr>
          <p:cNvSpPr txBox="1"/>
          <p:nvPr/>
        </p:nvSpPr>
        <p:spPr>
          <a:xfrm>
            <a:off x="859179" y="2736711"/>
            <a:ext cx="5239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/>
              <a:t>유사도 알고리즘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변형 </a:t>
            </a:r>
            <a:r>
              <a:rPr lang="ko-KR" altLang="en-US" dirty="0" err="1">
                <a:sym typeface="Wingdings" panose="05000000000000000000" pitchFamily="2" charset="2"/>
              </a:rPr>
              <a:t>자카드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+ </a:t>
            </a:r>
            <a:r>
              <a:rPr lang="ko-KR" altLang="en-US" dirty="0">
                <a:sym typeface="Wingdings" panose="05000000000000000000" pitchFamily="2" charset="2"/>
              </a:rPr>
              <a:t>카테고리 트리 분류 방식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E7D315-288A-65FC-2859-221F564C76BF}"/>
              </a:ext>
            </a:extLst>
          </p:cNvPr>
          <p:cNvSpPr txBox="1"/>
          <p:nvPr/>
        </p:nvSpPr>
        <p:spPr>
          <a:xfrm>
            <a:off x="859179" y="3903625"/>
            <a:ext cx="52394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합집합의 크기에 따라 과소평가되거나 과대평가되는 것을 방지하고자 범위를 지정하여 그 범위 내에서만 변하도록 설정</a:t>
            </a:r>
            <a:r>
              <a:rPr lang="en-US" altLang="ko-KR" dirty="0"/>
              <a:t>. (range(|P1 U P2|))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임의로 </a:t>
            </a:r>
            <a:r>
              <a:rPr lang="en-US" altLang="ko-KR" dirty="0"/>
              <a:t>2~6</a:t>
            </a:r>
            <a:r>
              <a:rPr lang="ko-KR" altLang="en-US" dirty="0"/>
              <a:t>로 설정</a:t>
            </a:r>
            <a:r>
              <a:rPr lang="en-US" altLang="ko-KR" dirty="0"/>
              <a:t>.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23B7B96-2AA6-1071-D710-BDA1D4E2E8FF}"/>
              </a:ext>
            </a:extLst>
          </p:cNvPr>
          <p:cNvGrpSpPr/>
          <p:nvPr/>
        </p:nvGrpSpPr>
        <p:grpSpPr>
          <a:xfrm>
            <a:off x="6472657" y="2181579"/>
            <a:ext cx="4862814" cy="1709536"/>
            <a:chOff x="6515099" y="2677269"/>
            <a:chExt cx="4116296" cy="1057275"/>
          </a:xfrm>
        </p:grpSpPr>
        <p:sp>
          <p:nvSpPr>
            <p:cNvPr id="9" name="화살표: 오른쪽 8">
              <a:extLst>
                <a:ext uri="{FF2B5EF4-FFF2-40B4-BE49-F238E27FC236}">
                  <a16:creationId xmlns:a16="http://schemas.microsoft.com/office/drawing/2014/main" id="{CB3528AB-8DC4-0462-FF42-755659D29D85}"/>
                </a:ext>
              </a:extLst>
            </p:cNvPr>
            <p:cNvSpPr/>
            <p:nvPr/>
          </p:nvSpPr>
          <p:spPr>
            <a:xfrm>
              <a:off x="7903066" y="3012178"/>
              <a:ext cx="689979" cy="33435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778D588-1488-B31E-521C-27177517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93045" y="2677269"/>
              <a:ext cx="2038350" cy="10572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E6CD5A9B-814C-3057-095C-C12DA623A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15099" y="2743943"/>
              <a:ext cx="1200150" cy="923925"/>
            </a:xfrm>
            <a:prstGeom prst="rect">
              <a:avLst/>
            </a:prstGeom>
          </p:spPr>
        </p:pic>
      </p:grpSp>
      <p:pic>
        <p:nvPicPr>
          <p:cNvPr id="18" name="그림 17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E20DD336-C07C-1238-1AA0-A633F5CDF3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17" y="4051286"/>
            <a:ext cx="5125880" cy="84366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3F189EB-67E8-C1DF-3167-7D0FAC6A4BA6}"/>
              </a:ext>
            </a:extLst>
          </p:cNvPr>
          <p:cNvSpPr txBox="1"/>
          <p:nvPr/>
        </p:nvSpPr>
        <p:spPr>
          <a:xfrm>
            <a:off x="6293816" y="5033521"/>
            <a:ext cx="51258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기사 요약</a:t>
            </a:r>
            <a:r>
              <a:rPr lang="en-US" altLang="ko-KR" dirty="0"/>
              <a:t>: </a:t>
            </a:r>
            <a:r>
              <a:rPr lang="ko-KR" altLang="en-US" dirty="0"/>
              <a:t>설문조사 결과 사람들의 평균 취미의 수는 </a:t>
            </a:r>
            <a:r>
              <a:rPr lang="en-US" altLang="ko-KR" dirty="0"/>
              <a:t>4</a:t>
            </a:r>
            <a:r>
              <a:rPr lang="ko-KR" altLang="en-US" dirty="0"/>
              <a:t>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출처자료</a:t>
            </a:r>
            <a:r>
              <a:rPr lang="en-US" altLang="ko-KR" dirty="0"/>
              <a:t>: </a:t>
            </a:r>
            <a:r>
              <a:rPr lang="en-US" altLang="ko-KR" b="1" i="0" dirty="0">
                <a:effectLst/>
                <a:latin typeface="-apple-system"/>
              </a:rPr>
              <a:t>How Many Hobbies Does the Average Person Have? </a:t>
            </a:r>
          </a:p>
        </p:txBody>
      </p:sp>
    </p:spTree>
    <p:extLst>
      <p:ext uri="{BB962C8B-B14F-4D97-AF65-F5344CB8AC3E}">
        <p14:creationId xmlns:p14="http://schemas.microsoft.com/office/powerpoint/2010/main" val="2133534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소개</a:t>
            </a:r>
          </a:p>
        </p:txBody>
      </p:sp>
      <p:pic>
        <p:nvPicPr>
          <p:cNvPr id="7" name="그림 6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071AB2F0-2FBF-16E6-85AC-65065BA4AB9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115" y="1475489"/>
            <a:ext cx="4005399" cy="5097780"/>
          </a:xfrm>
          <a:prstGeom prst="rect">
            <a:avLst/>
          </a:prstGeom>
        </p:spPr>
      </p:pic>
      <p:pic>
        <p:nvPicPr>
          <p:cNvPr id="9" name="그림 8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F1FC3A78-E228-39EF-8CDF-5A23BFD54D9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488" y="1475489"/>
            <a:ext cx="3636137" cy="509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51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29785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8E33B8-B353-C163-671B-EAFB2EA444DE}"/>
              </a:ext>
            </a:extLst>
          </p:cNvPr>
          <p:cNvSpPr txBox="1"/>
          <p:nvPr/>
        </p:nvSpPr>
        <p:spPr>
          <a:xfrm>
            <a:off x="856526" y="2383449"/>
            <a:ext cx="5239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/>
              <a:t>유사도 알고리즘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ym typeface="Wingdings" panose="05000000000000000000" pitchFamily="2" charset="2"/>
              </a:rPr>
              <a:t>변형 </a:t>
            </a:r>
            <a:r>
              <a:rPr lang="ko-KR" altLang="en-US" dirty="0" err="1">
                <a:sym typeface="Wingdings" panose="05000000000000000000" pitchFamily="2" charset="2"/>
              </a:rPr>
              <a:t>자카드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+ </a:t>
            </a:r>
            <a:r>
              <a:rPr lang="ko-KR" altLang="en-US" dirty="0">
                <a:sym typeface="Wingdings" panose="05000000000000000000" pitchFamily="2" charset="2"/>
              </a:rPr>
              <a:t>카테고리 트리 분류 방식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80DD03-287A-D6FF-2494-87362EBB4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79339"/>
            <a:ext cx="5432385" cy="37437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C45743-8046-C301-1A8B-7B72A89F5F9F}"/>
              </a:ext>
            </a:extLst>
          </p:cNvPr>
          <p:cNvSpPr txBox="1"/>
          <p:nvPr/>
        </p:nvSpPr>
        <p:spPr>
          <a:xfrm>
            <a:off x="6528122" y="5544273"/>
            <a:ext cx="5266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참고자료</a:t>
            </a:r>
            <a:r>
              <a:rPr lang="en-US" altLang="ko-KR" dirty="0"/>
              <a:t>: 『</a:t>
            </a:r>
            <a:r>
              <a:rPr lang="ko-KR" altLang="en-US" dirty="0" err="1"/>
              <a:t>국민여가활동조사</a:t>
            </a:r>
            <a:r>
              <a:rPr lang="en-US" altLang="ko-KR" dirty="0"/>
              <a:t>』 </a:t>
            </a:r>
            <a:r>
              <a:rPr lang="ko-KR" altLang="en-US" dirty="0"/>
              <a:t>통계정보보고서</a:t>
            </a:r>
            <a:r>
              <a:rPr lang="en-US" altLang="ko-KR" dirty="0"/>
              <a:t>- </a:t>
            </a:r>
            <a:r>
              <a:rPr lang="ko-KR" altLang="en-US" dirty="0"/>
              <a:t>문화체육관광부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9E071C-5D51-F747-543B-00DC487539E6}"/>
              </a:ext>
            </a:extLst>
          </p:cNvPr>
          <p:cNvSpPr txBox="1"/>
          <p:nvPr/>
        </p:nvSpPr>
        <p:spPr>
          <a:xfrm>
            <a:off x="856527" y="3551221"/>
            <a:ext cx="54323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문화체육관광부에서 관심분야를 분류한 기준에 따라 관심분야를 </a:t>
            </a:r>
            <a:r>
              <a:rPr lang="en-US" altLang="ko-KR" dirty="0"/>
              <a:t>3</a:t>
            </a:r>
            <a:r>
              <a:rPr lang="ko-KR" altLang="en-US" dirty="0"/>
              <a:t>계층으로 나눔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1</a:t>
            </a:r>
            <a:r>
              <a:rPr lang="ko-KR" altLang="en-US" dirty="0"/>
              <a:t>계층</a:t>
            </a:r>
            <a:r>
              <a:rPr lang="en-US" altLang="ko-KR" dirty="0"/>
              <a:t>: </a:t>
            </a:r>
            <a:r>
              <a:rPr lang="ko-KR" altLang="en-US" dirty="0"/>
              <a:t>카테고리 분류</a:t>
            </a:r>
            <a:r>
              <a:rPr lang="en-US" altLang="ko-KR" dirty="0"/>
              <a:t>(ex. </a:t>
            </a:r>
            <a:r>
              <a:rPr lang="ko-KR" altLang="en-US" dirty="0"/>
              <a:t>스포츠</a:t>
            </a:r>
            <a:r>
              <a:rPr lang="en-US" altLang="ko-KR" dirty="0"/>
              <a:t>, </a:t>
            </a:r>
            <a:r>
              <a:rPr lang="ko-KR" altLang="en-US" dirty="0"/>
              <a:t>문화예술</a:t>
            </a:r>
            <a:r>
              <a:rPr lang="en-US" altLang="ko-KR" dirty="0"/>
              <a:t>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2</a:t>
            </a:r>
            <a:r>
              <a:rPr lang="ko-KR" altLang="en-US" dirty="0"/>
              <a:t>계층</a:t>
            </a:r>
            <a:r>
              <a:rPr lang="en-US" altLang="ko-KR" dirty="0"/>
              <a:t>: </a:t>
            </a:r>
            <a:r>
              <a:rPr lang="ko-KR" altLang="en-US" dirty="0"/>
              <a:t>관심분야 분류</a:t>
            </a:r>
            <a:r>
              <a:rPr lang="en-US" altLang="ko-KR" dirty="0"/>
              <a:t>(ex. </a:t>
            </a:r>
            <a:r>
              <a:rPr lang="ko-KR" altLang="en-US" dirty="0"/>
              <a:t>축구</a:t>
            </a:r>
            <a:r>
              <a:rPr lang="en-US" altLang="ko-KR" dirty="0"/>
              <a:t>, </a:t>
            </a:r>
            <a:r>
              <a:rPr lang="ko-KR" altLang="en-US" dirty="0"/>
              <a:t>야구</a:t>
            </a:r>
            <a:r>
              <a:rPr lang="en-US" altLang="ko-KR" dirty="0"/>
              <a:t>, </a:t>
            </a:r>
            <a:r>
              <a:rPr lang="ko-KR" altLang="en-US" dirty="0"/>
              <a:t>농구</a:t>
            </a:r>
            <a:r>
              <a:rPr lang="en-US" altLang="ko-KR" dirty="0"/>
              <a:t>...)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3</a:t>
            </a:r>
            <a:r>
              <a:rPr lang="ko-KR" altLang="en-US" dirty="0"/>
              <a:t>계층</a:t>
            </a:r>
            <a:r>
              <a:rPr lang="en-US" altLang="ko-KR" dirty="0"/>
              <a:t>: </a:t>
            </a:r>
            <a:r>
              <a:rPr lang="ko-KR" altLang="en-US" dirty="0"/>
              <a:t>특징 분류</a:t>
            </a:r>
            <a:r>
              <a:rPr lang="en-US" altLang="ko-KR" dirty="0"/>
              <a:t>(ex. </a:t>
            </a:r>
            <a:r>
              <a:rPr lang="ko-KR" altLang="en-US" dirty="0"/>
              <a:t>축구하기</a:t>
            </a:r>
            <a:r>
              <a:rPr lang="en-US" altLang="ko-KR" dirty="0"/>
              <a:t>, </a:t>
            </a:r>
            <a:r>
              <a:rPr lang="ko-KR" altLang="en-US" dirty="0"/>
              <a:t>축구관람하기</a:t>
            </a:r>
            <a:r>
              <a:rPr lang="en-US" altLang="ko-KR" dirty="0"/>
              <a:t>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8914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20soft">
      <a:dk1>
        <a:sysClr val="windowText" lastClr="000000"/>
      </a:dk1>
      <a:lt1>
        <a:sysClr val="window" lastClr="FFFFFF"/>
      </a:lt1>
      <a:dk2>
        <a:srgbClr val="757070"/>
      </a:dk2>
      <a:lt2>
        <a:srgbClr val="E7E6E6"/>
      </a:lt2>
      <a:accent1>
        <a:srgbClr val="B39273"/>
      </a:accent1>
      <a:accent2>
        <a:srgbClr val="935F35"/>
      </a:accent2>
      <a:accent3>
        <a:srgbClr val="B37A3F"/>
      </a:accent3>
      <a:accent4>
        <a:srgbClr val="EEBC8E"/>
      </a:accent4>
      <a:accent5>
        <a:srgbClr val="415459"/>
      </a:accent5>
      <a:accent6>
        <a:srgbClr val="678293"/>
      </a:accent6>
      <a:hlink>
        <a:srgbClr val="262626"/>
      </a:hlink>
      <a:folHlink>
        <a:srgbClr val="262626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6592</TotalTime>
  <Words>1360</Words>
  <Application>Microsoft Office PowerPoint</Application>
  <PresentationFormat>와이드스크린</PresentationFormat>
  <Paragraphs>170</Paragraphs>
  <Slides>23</Slides>
  <Notes>23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-apple-system</vt:lpstr>
      <vt:lpstr>나눔스퀘어</vt:lpstr>
      <vt:lpstr>나눔스퀘어 Bold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찬혁 박</cp:lastModifiedBy>
  <cp:revision>111</cp:revision>
  <dcterms:created xsi:type="dcterms:W3CDTF">2020-01-12T09:08:58Z</dcterms:created>
  <dcterms:modified xsi:type="dcterms:W3CDTF">2023-12-18T05:44:34Z</dcterms:modified>
</cp:coreProperties>
</file>

<file path=docProps/thumbnail.jpeg>
</file>